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353" r:id="rId2"/>
    <p:sldId id="1355" r:id="rId3"/>
    <p:sldId id="1356" r:id="rId4"/>
    <p:sldId id="1357" r:id="rId5"/>
    <p:sldId id="1359" r:id="rId6"/>
    <p:sldId id="1371" r:id="rId7"/>
    <p:sldId id="1361" r:id="rId8"/>
    <p:sldId id="1362" r:id="rId9"/>
    <p:sldId id="1364" r:id="rId10"/>
    <p:sldId id="1365" r:id="rId11"/>
    <p:sldId id="1366" r:id="rId12"/>
    <p:sldId id="1369" r:id="rId13"/>
    <p:sldId id="1370" r:id="rId14"/>
    <p:sldId id="1372" r:id="rId15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>
          <p15:clr>
            <a:srgbClr val="A4A3A4"/>
          </p15:clr>
        </p15:guide>
        <p15:guide id="2" orient="horz" pos="84">
          <p15:clr>
            <a:srgbClr val="A4A3A4"/>
          </p15:clr>
        </p15:guide>
        <p15:guide id="3" pos="96">
          <p15:clr>
            <a:srgbClr val="A4A3A4"/>
          </p15:clr>
        </p15:guide>
        <p15:guide id="4" pos="5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00FFFF"/>
    <a:srgbClr val="66FFFF"/>
    <a:srgbClr val="FF00FF"/>
    <a:srgbClr val="FF3300"/>
    <a:srgbClr val="FF5050"/>
    <a:srgbClr val="0000FF"/>
    <a:srgbClr val="CCFF33"/>
    <a:srgbClr val="FFFF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2" autoAdjust="0"/>
    <p:restoredTop sz="99756" autoAdjust="0"/>
  </p:normalViewPr>
  <p:slideViewPr>
    <p:cSldViewPr>
      <p:cViewPr varScale="1">
        <p:scale>
          <a:sx n="151" d="100"/>
          <a:sy n="151" d="100"/>
        </p:scale>
        <p:origin x="642" y="126"/>
      </p:cViewPr>
      <p:guideLst>
        <p:guide orient="horz" pos="3156"/>
        <p:guide orient="horz" pos="84"/>
        <p:guide pos="96"/>
        <p:guide pos="566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15C8-D4A1-4A74-921E-B35B0BF6FF3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F4D65-FC0D-4051-9488-354664E7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7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3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 smtClean="0">
                <a:solidFill>
                  <a:prstClr val="black"/>
                </a:solidFill>
              </a:rPr>
              <a:pPr/>
              <a:t>4/25/2022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531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552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004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320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89" r:id="rId4"/>
    <p:sldLayoutId id="2147483691" r:id="rId5"/>
    <p:sldLayoutId id="2147483692" r:id="rId6"/>
    <p:sldLayoutId id="2147483693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8" Type="http://schemas.openxmlformats.org/officeDocument/2006/relationships/image" Target="../media/image331.png"/><Relationship Id="rId26" Type="http://schemas.openxmlformats.org/officeDocument/2006/relationships/image" Target="../media/image58.png"/><Relationship Id="rId3" Type="http://schemas.microsoft.com/office/2007/relationships/hdphoto" Target="../media/hdphoto1.wdp"/><Relationship Id="rId21" Type="http://schemas.openxmlformats.org/officeDocument/2006/relationships/image" Target="../media/image7.jpeg"/><Relationship Id="rId34" Type="http://schemas.openxmlformats.org/officeDocument/2006/relationships/image" Target="../media/image67.png"/><Relationship Id="rId7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57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20" Type="http://schemas.openxmlformats.org/officeDocument/2006/relationships/image" Target="../media/image350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24" Type="http://schemas.openxmlformats.org/officeDocument/2006/relationships/image" Target="../media/image290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microsoft.com/office/2007/relationships/hdphoto" Target="../media/hdphoto2.wdp"/><Relationship Id="rId15" Type="http://schemas.openxmlformats.org/officeDocument/2006/relationships/image" Target="../media/image320.png"/><Relationship Id="rId23" Type="http://schemas.openxmlformats.org/officeDocument/2006/relationships/image" Target="../media/image280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301.png"/><Relationship Id="rId19" Type="http://schemas.openxmlformats.org/officeDocument/2006/relationships/image" Target="../media/image34.png"/><Relationship Id="rId31" Type="http://schemas.openxmlformats.org/officeDocument/2006/relationships/image" Target="../media/image64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31.png"/><Relationship Id="rId22" Type="http://schemas.openxmlformats.org/officeDocument/2006/relationships/image" Target="../media/image270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51" Type="http://schemas.openxmlformats.org/officeDocument/2006/relationships/image" Target="../media/image76.png"/><Relationship Id="rId3" Type="http://schemas.microsoft.com/office/2007/relationships/hdphoto" Target="../media/hdphoto1.wdp"/><Relationship Id="rId47" Type="http://schemas.openxmlformats.org/officeDocument/2006/relationships/image" Target="../media/image182.png"/><Relationship Id="rId21" Type="http://schemas.openxmlformats.org/officeDocument/2006/relationships/image" Target="../media/image350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63" Type="http://schemas.openxmlformats.org/officeDocument/2006/relationships/image" Target="../media/image7.jpeg"/><Relationship Id="rId7" Type="http://schemas.microsoft.com/office/2007/relationships/hdphoto" Target="../media/hdphoto2.wdp"/><Relationship Id="rId46" Type="http://schemas.microsoft.com/office/2007/relationships/hdphoto" Target="../media/hdphoto5.wdp"/><Relationship Id="rId59" Type="http://schemas.openxmlformats.org/officeDocument/2006/relationships/image" Target="../media/image84.png"/><Relationship Id="rId67" Type="http://schemas.openxmlformats.org/officeDocument/2006/relationships/image" Target="../media/image290.png"/><Relationship Id="rId2" Type="http://schemas.openxmlformats.org/officeDocument/2006/relationships/image" Target="../media/image5.png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45" Type="http://schemas.openxmlformats.org/officeDocument/2006/relationships/image" Target="../media/image11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280.png"/><Relationship Id="rId5" Type="http://schemas.microsoft.com/office/2007/relationships/hdphoto" Target="../media/hdphoto6.wdp"/><Relationship Id="rId15" Type="http://schemas.openxmlformats.org/officeDocument/2006/relationships/image" Target="../media/image3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61" Type="http://schemas.openxmlformats.org/officeDocument/2006/relationships/image" Target="../media/image86.png"/><Relationship Id="rId10" Type="http://schemas.openxmlformats.org/officeDocument/2006/relationships/image" Target="../media/image10.png"/><Relationship Id="rId44" Type="http://schemas.openxmlformats.org/officeDocument/2006/relationships/image" Target="../media/image1210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270.png"/><Relationship Id="rId4" Type="http://schemas.openxmlformats.org/officeDocument/2006/relationships/image" Target="../media/image12.png"/><Relationship Id="rId9" Type="http://schemas.microsoft.com/office/2007/relationships/hdphoto" Target="../media/hdphoto3.wdp"/><Relationship Id="rId48" Type="http://schemas.openxmlformats.org/officeDocument/2006/relationships/image" Target="../media/image73.png"/><Relationship Id="rId56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0.png"/><Relationship Id="rId18" Type="http://schemas.openxmlformats.org/officeDocument/2006/relationships/image" Target="../media/image330.png"/><Relationship Id="rId26" Type="http://schemas.openxmlformats.org/officeDocument/2006/relationships/image" Target="../media/image93.png"/><Relationship Id="rId3" Type="http://schemas.microsoft.com/office/2007/relationships/hdphoto" Target="../media/hdphoto1.wdp"/><Relationship Id="rId21" Type="http://schemas.openxmlformats.org/officeDocument/2006/relationships/image" Target="../media/image88.png"/><Relationship Id="rId7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92.pn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20" Type="http://schemas.openxmlformats.org/officeDocument/2006/relationships/image" Target="../media/image350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microsoft.com/office/2007/relationships/hdphoto" Target="../media/hdphoto2.wdp"/><Relationship Id="rId15" Type="http://schemas.openxmlformats.org/officeDocument/2006/relationships/image" Target="../media/image320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9" Type="http://schemas.openxmlformats.org/officeDocument/2006/relationships/image" Target="../media/image34.png"/><Relationship Id="rId31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3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18" Type="http://schemas.microsoft.com/office/2007/relationships/hdphoto" Target="../media/hdphoto5.wdp"/><Relationship Id="rId26" Type="http://schemas.openxmlformats.org/officeDocument/2006/relationships/image" Target="../media/image104.png"/><Relationship Id="rId3" Type="http://schemas.microsoft.com/office/2007/relationships/hdphoto" Target="../media/hdphoto1.wdp"/><Relationship Id="rId21" Type="http://schemas.openxmlformats.org/officeDocument/2006/relationships/image" Target="../media/image350.png"/><Relationship Id="rId34" Type="http://schemas.openxmlformats.org/officeDocument/2006/relationships/image" Target="../media/image112.png"/><Relationship Id="rId7" Type="http://schemas.openxmlformats.org/officeDocument/2006/relationships/image" Target="../media/image290.png"/><Relationship Id="rId12" Type="http://schemas.openxmlformats.org/officeDocument/2006/relationships/image" Target="../media/image10.png"/><Relationship Id="rId17" Type="http://schemas.openxmlformats.org/officeDocument/2006/relationships/image" Target="../media/image11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image" Target="../media/image5.png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11" Type="http://schemas.microsoft.com/office/2007/relationships/hdphoto" Target="../media/hdphoto3.wdp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270.png"/><Relationship Id="rId15" Type="http://schemas.openxmlformats.org/officeDocument/2006/relationships/image" Target="../media/image31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9.png"/><Relationship Id="rId19" Type="http://schemas.openxmlformats.org/officeDocument/2006/relationships/image" Target="../media/image330.png"/><Relationship Id="rId31" Type="http://schemas.openxmlformats.org/officeDocument/2006/relationships/image" Target="../media/image109.png"/><Relationship Id="rId4" Type="http://schemas.openxmlformats.org/officeDocument/2006/relationships/image" Target="../media/image7.jpeg"/><Relationship Id="rId9" Type="http://schemas.microsoft.com/office/2007/relationships/hdphoto" Target="../media/hdphoto2.wdp"/><Relationship Id="rId14" Type="http://schemas.openxmlformats.org/officeDocument/2006/relationships/image" Target="../media/image300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4.wdp"/><Relationship Id="rId51" Type="http://schemas.openxmlformats.org/officeDocument/2006/relationships/image" Target="../media/image20.png"/><Relationship Id="rId3" Type="http://schemas.microsoft.com/office/2007/relationships/hdphoto" Target="../media/hdphoto1.wdp"/><Relationship Id="rId42" Type="http://schemas.microsoft.com/office/2007/relationships/hdphoto" Target="../media/hdphoto5.wdp"/><Relationship Id="rId21" Type="http://schemas.openxmlformats.org/officeDocument/2006/relationships/image" Target="../media/image350.png"/><Relationship Id="rId47" Type="http://schemas.openxmlformats.org/officeDocument/2006/relationships/image" Target="../media/image16.png"/><Relationship Id="rId50" Type="http://schemas.openxmlformats.org/officeDocument/2006/relationships/image" Target="../media/image19.png"/><Relationship Id="rId55" Type="http://schemas.openxmlformats.org/officeDocument/2006/relationships/image" Target="../media/image24.png"/><Relationship Id="rId7" Type="http://schemas.openxmlformats.org/officeDocument/2006/relationships/image" Target="../media/image290.png"/><Relationship Id="rId12" Type="http://schemas.openxmlformats.org/officeDocument/2006/relationships/image" Target="../media/image10.png"/><Relationship Id="rId46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320.png"/><Relationship Id="rId41" Type="http://schemas.openxmlformats.org/officeDocument/2006/relationships/image" Target="../media/image11.png"/><Relationship Id="rId20" Type="http://schemas.openxmlformats.org/officeDocument/2006/relationships/image" Target="../media/image34.png"/><Relationship Id="rId5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0.png"/><Relationship Id="rId11" Type="http://schemas.microsoft.com/office/2007/relationships/hdphoto" Target="../media/hdphoto3.wdp"/><Relationship Id="rId40" Type="http://schemas.openxmlformats.org/officeDocument/2006/relationships/image" Target="../media/image1210.png"/><Relationship Id="rId45" Type="http://schemas.openxmlformats.org/officeDocument/2006/relationships/image" Target="../media/image14.png"/><Relationship Id="rId53" Type="http://schemas.openxmlformats.org/officeDocument/2006/relationships/image" Target="../media/image22.png"/><Relationship Id="rId58" Type="http://schemas.openxmlformats.org/officeDocument/2006/relationships/image" Target="../media/image27.png"/><Relationship Id="rId5" Type="http://schemas.openxmlformats.org/officeDocument/2006/relationships/image" Target="../media/image270.png"/><Relationship Id="rId15" Type="http://schemas.openxmlformats.org/officeDocument/2006/relationships/image" Target="../media/image31.png"/><Relationship Id="rId49" Type="http://schemas.openxmlformats.org/officeDocument/2006/relationships/image" Target="../media/image18.png"/><Relationship Id="rId57" Type="http://schemas.openxmlformats.org/officeDocument/2006/relationships/image" Target="../media/image26.png"/><Relationship Id="rId10" Type="http://schemas.openxmlformats.org/officeDocument/2006/relationships/image" Target="../media/image9.png"/><Relationship Id="rId44" Type="http://schemas.openxmlformats.org/officeDocument/2006/relationships/image" Target="../media/image13.png"/><Relationship Id="rId52" Type="http://schemas.openxmlformats.org/officeDocument/2006/relationships/image" Target="../media/image21.png"/><Relationship Id="rId4" Type="http://schemas.openxmlformats.org/officeDocument/2006/relationships/image" Target="../media/image7.jpeg"/><Relationship Id="rId9" Type="http://schemas.microsoft.com/office/2007/relationships/hdphoto" Target="../media/hdphoto2.wdp"/><Relationship Id="rId43" Type="http://schemas.openxmlformats.org/officeDocument/2006/relationships/image" Target="../media/image182.png"/><Relationship Id="rId48" Type="http://schemas.openxmlformats.org/officeDocument/2006/relationships/image" Target="../media/image17.png"/><Relationship Id="rId56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51" Type="http://schemas.openxmlformats.org/officeDocument/2006/relationships/image" Target="../media/image191.png"/><Relationship Id="rId39" Type="http://schemas.openxmlformats.org/officeDocument/2006/relationships/image" Target="../media/image270.png"/><Relationship Id="rId3" Type="http://schemas.microsoft.com/office/2007/relationships/hdphoto" Target="../media/hdphoto1.wdp"/><Relationship Id="rId55" Type="http://schemas.openxmlformats.org/officeDocument/2006/relationships/image" Target="../media/image192.png"/><Relationship Id="rId63" Type="http://schemas.openxmlformats.org/officeDocument/2006/relationships/image" Target="../media/image37.png"/><Relationship Id="rId68" Type="http://schemas.openxmlformats.org/officeDocument/2006/relationships/image" Target="../media/image41.png"/><Relationship Id="rId7" Type="http://schemas.microsoft.com/office/2007/relationships/hdphoto" Target="../media/hdphoto3.wdp"/><Relationship Id="rId59" Type="http://schemas.openxmlformats.org/officeDocument/2006/relationships/image" Target="../media/image32.png"/><Relationship Id="rId67" Type="http://schemas.openxmlformats.org/officeDocument/2006/relationships/image" Target="../media/image40.png"/><Relationship Id="rId2" Type="http://schemas.openxmlformats.org/officeDocument/2006/relationships/image" Target="../media/image5.png"/><Relationship Id="rId54" Type="http://schemas.microsoft.com/office/2007/relationships/hdphoto" Target="../media/hdphoto5.wdp"/><Relationship Id="rId20" Type="http://schemas.openxmlformats.org/officeDocument/2006/relationships/image" Target="../media/image350.png"/><Relationship Id="rId62" Type="http://schemas.openxmlformats.org/officeDocument/2006/relationships/image" Target="../media/image36.png"/><Relationship Id="rId41" Type="http://schemas.openxmlformats.org/officeDocument/2006/relationships/image" Target="../media/image2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3" Type="http://schemas.openxmlformats.org/officeDocument/2006/relationships/image" Target="../media/image11.png"/><Relationship Id="rId58" Type="http://schemas.openxmlformats.org/officeDocument/2006/relationships/image" Target="../media/image30.png"/><Relationship Id="rId40" Type="http://schemas.openxmlformats.org/officeDocument/2006/relationships/image" Target="../media/image280.png"/><Relationship Id="rId66" Type="http://schemas.openxmlformats.org/officeDocument/2006/relationships/image" Target="../media/image39.png"/><Relationship Id="rId5" Type="http://schemas.microsoft.com/office/2007/relationships/hdphoto" Target="../media/hdphoto2.wdp"/><Relationship Id="rId15" Type="http://schemas.openxmlformats.org/officeDocument/2006/relationships/image" Target="../media/image320.png"/><Relationship Id="rId57" Type="http://schemas.openxmlformats.org/officeDocument/2006/relationships/image" Target="../media/image29.png"/><Relationship Id="rId61" Type="http://schemas.openxmlformats.org/officeDocument/2006/relationships/image" Target="../media/image35.png"/><Relationship Id="rId52" Type="http://schemas.openxmlformats.org/officeDocument/2006/relationships/image" Target="../media/image1300.png"/><Relationship Id="rId19" Type="http://schemas.openxmlformats.org/officeDocument/2006/relationships/image" Target="../media/image34.png"/><Relationship Id="rId60" Type="http://schemas.openxmlformats.org/officeDocument/2006/relationships/image" Target="../media/image33.png"/><Relationship Id="rId65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56" Type="http://schemas.openxmlformats.org/officeDocument/2006/relationships/image" Target="../media/image28.png"/><Relationship Id="rId6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0.png"/><Relationship Id="rId18" Type="http://schemas.openxmlformats.org/officeDocument/2006/relationships/image" Target="../media/image59.png"/><Relationship Id="rId26" Type="http://schemas.openxmlformats.org/officeDocument/2006/relationships/image" Target="../media/image47.png"/><Relationship Id="rId39" Type="http://schemas.openxmlformats.org/officeDocument/2006/relationships/image" Target="../media/image270.png"/><Relationship Id="rId3" Type="http://schemas.microsoft.com/office/2007/relationships/hdphoto" Target="../media/hdphoto1.wdp"/><Relationship Id="rId21" Type="http://schemas.openxmlformats.org/officeDocument/2006/relationships/image" Target="../media/image42.png"/><Relationship Id="rId34" Type="http://schemas.openxmlformats.org/officeDocument/2006/relationships/image" Target="../media/image7.jpeg"/><Relationship Id="rId42" Type="http://schemas.openxmlformats.org/officeDocument/2006/relationships/image" Target="../media/image55.png"/><Relationship Id="rId7" Type="http://schemas.microsoft.com/office/2007/relationships/hdphoto" Target="../media/hdphoto3.wdp"/><Relationship Id="rId17" Type="http://schemas.microsoft.com/office/2007/relationships/hdphoto" Target="../media/hdphoto5.wdp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5.png"/><Relationship Id="rId16" Type="http://schemas.openxmlformats.org/officeDocument/2006/relationships/image" Target="../media/image11.png"/><Relationship Id="rId20" Type="http://schemas.openxmlformats.org/officeDocument/2006/relationships/image" Target="../media/image350.png"/><Relationship Id="rId29" Type="http://schemas.openxmlformats.org/officeDocument/2006/relationships/image" Target="../media/image50.png"/><Relationship Id="rId41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40" Type="http://schemas.openxmlformats.org/officeDocument/2006/relationships/image" Target="../media/image280.png"/><Relationship Id="rId5" Type="http://schemas.microsoft.com/office/2007/relationships/hdphoto" Target="../media/hdphoto2.wdp"/><Relationship Id="rId15" Type="http://schemas.openxmlformats.org/officeDocument/2006/relationships/image" Target="../media/image320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9" Type="http://schemas.openxmlformats.org/officeDocument/2006/relationships/image" Target="../media/image600.png"/><Relationship Id="rId31" Type="http://schemas.openxmlformats.org/officeDocument/2006/relationships/image" Target="../media/image52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31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43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0928" y="2038350"/>
            <a:ext cx="21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Lec</a:t>
            </a:r>
            <a:r>
              <a:rPr lang="en-US" sz="4800" dirty="0" smtClean="0"/>
              <a:t> - 10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853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25" name="Oval 124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94896" y="283220"/>
              <a:ext cx="348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gency FB" panose="020B0503020202020204" pitchFamily="34" charset="0"/>
                </a:rPr>
                <a:t>4</a:t>
              </a:r>
            </a:p>
          </p:txBody>
        </p:sp>
      </p:grpSp>
      <p:grpSp>
        <p:nvGrpSpPr>
          <p:cNvPr id="5" name="Group 271"/>
          <p:cNvGrpSpPr/>
          <p:nvPr/>
        </p:nvGrpSpPr>
        <p:grpSpPr>
          <a:xfrm>
            <a:off x="4642029" y="1287108"/>
            <a:ext cx="3520173" cy="1418446"/>
            <a:chOff x="4294001" y="1447801"/>
            <a:chExt cx="3520173" cy="1891261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5"/>
            <p:cNvGrpSpPr/>
            <p:nvPr/>
          </p:nvGrpSpPr>
          <p:grpSpPr>
            <a:xfrm>
              <a:off x="4294001" y="1447801"/>
              <a:ext cx="3520173" cy="1891261"/>
              <a:chOff x="2659793" y="1219200"/>
              <a:chExt cx="4822224" cy="259080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959059" y="2031106"/>
                <a:ext cx="419861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659793" y="2514601"/>
                <a:ext cx="4822224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" name="Flowchart: Connector 13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lowchart: Connector 14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2857350" y="507081"/>
            <a:ext cx="4007821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1962150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Group 249"/>
          <p:cNvGrpSpPr/>
          <p:nvPr/>
        </p:nvGrpSpPr>
        <p:grpSpPr>
          <a:xfrm>
            <a:off x="6411390" y="2310379"/>
            <a:ext cx="763717" cy="276999"/>
            <a:chOff x="3627685" y="4508571"/>
            <a:chExt cx="763717" cy="369332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3627685" y="4535039"/>
              <a:ext cx="763717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75987" y="450857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12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05592" y="1123950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753862" y="1365250"/>
            <a:ext cx="0" cy="640080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49"/>
          <p:cNvGrpSpPr/>
          <p:nvPr/>
        </p:nvGrpSpPr>
        <p:grpSpPr>
          <a:xfrm>
            <a:off x="5937429" y="1602602"/>
            <a:ext cx="670560" cy="276998"/>
            <a:chOff x="2858184" y="4622885"/>
            <a:chExt cx="670560" cy="369331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2891950" y="4628133"/>
              <a:ext cx="448056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858184" y="4622885"/>
              <a:ext cx="67056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10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3127705" y="285750"/>
            <a:ext cx="1785477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972324" y="1604755"/>
            <a:ext cx="0" cy="395495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21714" y="138987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62774" y="1979297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38100" y="285750"/>
            <a:ext cx="1602332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83147" y="508401"/>
            <a:ext cx="1775809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36" name="Group 249"/>
          <p:cNvGrpSpPr/>
          <p:nvPr/>
        </p:nvGrpSpPr>
        <p:grpSpPr>
          <a:xfrm>
            <a:off x="4751008" y="1123950"/>
            <a:ext cx="1645920" cy="307777"/>
            <a:chOff x="2270898" y="4299227"/>
            <a:chExt cx="1645920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37" name="TextBox 36"/>
            <p:cNvSpPr txBox="1"/>
            <p:nvPr/>
          </p:nvSpPr>
          <p:spPr>
            <a:xfrm>
              <a:off x="3076319" y="4299227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Book Antiqua" pitchFamily="18" charset="0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270898" y="4626019"/>
              <a:ext cx="1645920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1039682" y="234375"/>
            <a:ext cx="6275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An object is placed at a distance of 10 cm from a convex lens of focal length 12 cm. Find the position and nature of the image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21054" y="992773"/>
            <a:ext cx="900113" cy="338554"/>
            <a:chOff x="502054" y="1442669"/>
            <a:chExt cx="900113" cy="338554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48541" y="1238250"/>
            <a:ext cx="19089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Focal length (f)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743200" y="1238250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 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12 cm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63498" y="992773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C0099"/>
                </a:solidFill>
                <a:latin typeface="Book Antiqua" pitchFamily="18" charset="0"/>
              </a:rPr>
              <a:t>-</a:t>
            </a:r>
            <a:endParaRPr lang="en-US" b="1" dirty="0">
              <a:solidFill>
                <a:srgbClr val="CC0099"/>
              </a:solidFill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941070" y="992773"/>
            <a:ext cx="19392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distance (u)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743200" y="992773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  10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cm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76200" y="1528626"/>
            <a:ext cx="990600" cy="357044"/>
            <a:chOff x="457200" y="1943637"/>
            <a:chExt cx="990600" cy="357044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826770" y="1537871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Image Position (v)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743200" y="1537871"/>
            <a:ext cx="5036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6679" y="2156464"/>
            <a:ext cx="1112521" cy="338554"/>
            <a:chOff x="668654" y="2261814"/>
            <a:chExt cx="1112521" cy="338554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360842" y="2057400"/>
            <a:ext cx="1295400" cy="585385"/>
            <a:chOff x="1600200" y="2082971"/>
            <a:chExt cx="1295400" cy="585385"/>
          </a:xfrm>
        </p:grpSpPr>
        <p:sp>
          <p:nvSpPr>
            <p:cNvPr id="57" name="TextBox 56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2598197" y="2082971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104775" y="2697562"/>
            <a:ext cx="1133476" cy="359963"/>
            <a:chOff x="666750" y="2711225"/>
            <a:chExt cx="1133476" cy="359963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360842" y="2581275"/>
            <a:ext cx="1295400" cy="585385"/>
            <a:chOff x="1600200" y="2628900"/>
            <a:chExt cx="1295400" cy="585385"/>
          </a:xfrm>
        </p:grpSpPr>
        <p:sp>
          <p:nvSpPr>
            <p:cNvPr id="66" name="TextBox 65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598197" y="2628900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6657463" y="840486"/>
            <a:ext cx="1537843" cy="816864"/>
            <a:chOff x="7063684" y="933450"/>
            <a:chExt cx="1537843" cy="816864"/>
          </a:xfrm>
        </p:grpSpPr>
        <p:pic>
          <p:nvPicPr>
            <p:cNvPr id="72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3" name="Group 72"/>
            <p:cNvGrpSpPr/>
            <p:nvPr/>
          </p:nvGrpSpPr>
          <p:grpSpPr>
            <a:xfrm>
              <a:off x="7184906" y="1013138"/>
              <a:ext cx="1295400" cy="643542"/>
              <a:chOff x="1600200" y="2800350"/>
              <a:chExt cx="1295400" cy="64354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/>
                  <p:cNvSpPr txBox="1"/>
                  <p:nvPr/>
                </p:nvSpPr>
                <p:spPr>
                  <a:xfrm>
                    <a:off x="2598197" y="2800350"/>
                    <a:ext cx="297403" cy="615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781050" y="1781175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Nature of Image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2743200" y="1781175"/>
            <a:ext cx="5036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00041" y="328573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646983" y="327213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368966" y="3162332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966" y="3162332"/>
                <a:ext cx="297403" cy="558166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867965" y="3162332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965" y="3162332"/>
                <a:ext cx="297403" cy="55617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2128723" y="327213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366963" y="3162300"/>
                <a:ext cx="27835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963" y="3162300"/>
                <a:ext cx="278353" cy="55823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990600" y="382724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37542" y="378316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359525" y="367336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25" y="3673360"/>
                <a:ext cx="297403" cy="558166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1858524" y="3673360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24" y="3673360"/>
                <a:ext cx="297403" cy="556178"/>
              </a:xfrm>
              <a:prstGeom prst="rect">
                <a:avLst/>
              </a:prstGeom>
              <a:blipFill rotWithShape="1">
                <a:blip r:embed="rId29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/>
          <p:cNvSpPr txBox="1"/>
          <p:nvPr/>
        </p:nvSpPr>
        <p:spPr>
          <a:xfrm>
            <a:off x="2185957" y="378316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357523" y="3673328"/>
                <a:ext cx="423778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Times New Roman" pitchFamily="18" charset="0"/>
                            </a:rPr>
                            <m:t>– 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23" y="3673328"/>
                <a:ext cx="423778" cy="571054"/>
              </a:xfrm>
              <a:prstGeom prst="rect">
                <a:avLst/>
              </a:prstGeom>
              <a:blipFill rotWithShape="1">
                <a:blip r:embed="rId30"/>
                <a:stretch>
                  <a:fillRect r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990600" y="4339197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37542" y="4295123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59525" y="4185317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525" y="4185317"/>
                <a:ext cx="297403" cy="558166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1858524" y="4185317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524" y="4185317"/>
                <a:ext cx="297403" cy="556178"/>
              </a:xfrm>
              <a:prstGeom prst="rect">
                <a:avLst/>
              </a:prstGeom>
              <a:blipFill rotWithShape="1">
                <a:blip r:embed="rId32"/>
                <a:stretch>
                  <a:fillRect r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2198032" y="4295123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2357522" y="4185285"/>
                <a:ext cx="349791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22" y="4185285"/>
                <a:ext cx="349791" cy="558166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/>
          <p:cNvSpPr txBox="1"/>
          <p:nvPr/>
        </p:nvSpPr>
        <p:spPr>
          <a:xfrm>
            <a:off x="2973154" y="226843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52631" y="222435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339576" y="211455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576" y="2114550"/>
                <a:ext cx="297403" cy="558166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838575" y="2114550"/>
                <a:ext cx="643031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 –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5" y="2114550"/>
                <a:ext cx="643031" cy="556178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2973154" y="2843739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52631" y="279204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345291" y="2682239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291" y="2682239"/>
                <a:ext cx="297403" cy="558166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3844291" y="2682239"/>
                <a:ext cx="827964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–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91" y="2682239"/>
                <a:ext cx="827964" cy="559449"/>
              </a:xfrm>
              <a:prstGeom prst="rect">
                <a:avLst/>
              </a:prstGeom>
              <a:blipFill rotWithShape="1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/>
          <p:cNvCxnSpPr/>
          <p:nvPr/>
        </p:nvCxnSpPr>
        <p:spPr>
          <a:xfrm>
            <a:off x="2895600" y="2199992"/>
            <a:ext cx="0" cy="258155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971800" y="349597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651277" y="344428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43937" y="3424545"/>
            <a:ext cx="297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v</a:t>
            </a:r>
            <a:endParaRPr lang="en-US" sz="16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3842937" y="3334474"/>
                <a:ext cx="565390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–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937" y="3334474"/>
                <a:ext cx="565390" cy="559449"/>
              </a:xfrm>
              <a:prstGeom prst="rect">
                <a:avLst/>
              </a:prstGeom>
              <a:blipFill rotWithShape="1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/>
          <p:cNvSpPr/>
          <p:nvPr/>
        </p:nvSpPr>
        <p:spPr>
          <a:xfrm>
            <a:off x="4840340" y="3809597"/>
            <a:ext cx="4303660" cy="92333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is formed at a distance of 60 cm on the same side of the lens, it is  a virtual and erect image.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975071" y="3928733"/>
            <a:ext cx="145129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-60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986278" y="3916209"/>
            <a:ext cx="1728631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39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500"/>
                            </p:stCondLst>
                            <p:childTnLst>
                              <p:par>
                                <p:cTn id="3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/>
      <p:bldP spid="25" grpId="0"/>
      <p:bldP spid="30" grpId="0" animBg="1"/>
      <p:bldP spid="30" grpId="1" animBg="1"/>
      <p:bldP spid="30" grpId="2" animBg="1"/>
      <p:bldP spid="32" grpId="0"/>
      <p:bldP spid="33" grpId="0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9" grpId="0"/>
      <p:bldP spid="43" grpId="0"/>
      <p:bldP spid="44" grpId="0"/>
      <p:bldP spid="45" grpId="0"/>
      <p:bldP spid="46" grpId="0"/>
      <p:bldP spid="47" grpId="0"/>
      <p:bldP spid="51" grpId="0"/>
      <p:bldP spid="52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6" grpId="0"/>
      <p:bldP spid="117" grpId="0"/>
      <p:bldP spid="118" grpId="0"/>
      <p:bldP spid="119" grpId="0"/>
      <p:bldP spid="127" grpId="0" animBg="1"/>
      <p:bldP spid="128" grpId="0"/>
      <p:bldP spid="1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16" descr="C:\Users\MT-Educare\Desktop\22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73" y="1284406"/>
            <a:ext cx="733929" cy="164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0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32" name="Oval 131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94896" y="283220"/>
              <a:ext cx="348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5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1287" y="1053636"/>
            <a:ext cx="900113" cy="338554"/>
            <a:chOff x="502054" y="1442669"/>
            <a:chExt cx="900113" cy="3385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24633" y="1036992"/>
            <a:ext cx="1981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distance (u)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77771" y="1036992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 50 cm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8487" y="1036992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305633" y="1318612"/>
            <a:ext cx="1587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Focal length (</a:t>
            </a: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7771" y="1318612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 20 cm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6433" y="1620177"/>
            <a:ext cx="990600" cy="357044"/>
            <a:chOff x="457200" y="1943637"/>
            <a:chExt cx="990600" cy="35704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827811" y="1629422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Image distance (v)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877771" y="1629422"/>
            <a:ext cx="5036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6912" y="2090006"/>
            <a:ext cx="1112521" cy="338554"/>
            <a:chOff x="668654" y="2261814"/>
            <a:chExt cx="1112521" cy="33855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29433" y="1952981"/>
            <a:ext cx="1295400" cy="612604"/>
            <a:chOff x="1600200" y="2082971"/>
            <a:chExt cx="1295400" cy="612604"/>
          </a:xfrm>
        </p:grpSpPr>
        <p:sp>
          <p:nvSpPr>
            <p:cNvPr id="25" name="TextBox 24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115008" y="2631243"/>
            <a:ext cx="1133476" cy="359963"/>
            <a:chOff x="666750" y="2711225"/>
            <a:chExt cx="1133476" cy="35996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5" cstate="print">
              <a:extLst>
                <a:ext uri="{BEBA8EAE-BF5A-486C-A8C5-ECC9F3942E4B}">
                  <a14:imgProps xmlns:a14="http://schemas.microsoft.com/office/drawing/2010/main">
                    <a14:imgLayer r:embed="rId46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29433" y="2514956"/>
            <a:ext cx="1295400" cy="612604"/>
            <a:chOff x="1600200" y="2628900"/>
            <a:chExt cx="1295400" cy="612604"/>
          </a:xfrm>
        </p:grpSpPr>
        <p:sp>
          <p:nvSpPr>
            <p:cNvPr id="34" name="TextBox 33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TextBox 38"/>
          <p:cNvSpPr txBox="1"/>
          <p:nvPr/>
        </p:nvSpPr>
        <p:spPr>
          <a:xfrm>
            <a:off x="696033" y="3209031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07450" y="31954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229433" y="3085631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33" y="3085631"/>
                <a:ext cx="297403" cy="558166"/>
              </a:xfrm>
              <a:prstGeom prst="rect">
                <a:avLst/>
              </a:prstGeom>
              <a:blipFill rotWithShape="1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28432" y="3085631"/>
                <a:ext cx="297403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32" y="3085631"/>
                <a:ext cx="297403" cy="612604"/>
              </a:xfrm>
              <a:prstGeom prst="rect">
                <a:avLst/>
              </a:prstGeom>
              <a:blipFill rotWithShape="1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2055865" y="31954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27430" y="3085599"/>
                <a:ext cx="27835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430" y="3085599"/>
                <a:ext cx="278353" cy="558230"/>
              </a:xfrm>
              <a:prstGeom prst="rect">
                <a:avLst/>
              </a:prstGeom>
              <a:blipFill rotWithShape="1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696033" y="3772563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07450" y="37589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229433" y="3649163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33" y="3649163"/>
                <a:ext cx="297403" cy="558166"/>
              </a:xfrm>
              <a:prstGeom prst="rect">
                <a:avLst/>
              </a:prstGeom>
              <a:blipFill rotWithShape="1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728432" y="3649163"/>
                <a:ext cx="297403" cy="60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(–</m:t>
                          </m:r>
                          <m: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20)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32" y="3649163"/>
                <a:ext cx="297403" cy="602857"/>
              </a:xfrm>
              <a:prstGeom prst="rect">
                <a:avLst/>
              </a:prstGeom>
              <a:blipFill rotWithShape="1">
                <a:blip r:embed="rId52"/>
                <a:stretch>
                  <a:fillRect r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2303515" y="37589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551280" y="3649131"/>
                <a:ext cx="659353" cy="60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(– 50)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280" y="3649131"/>
                <a:ext cx="659353" cy="602857"/>
              </a:xfrm>
              <a:prstGeom prst="rect">
                <a:avLst/>
              </a:prstGeom>
              <a:blipFill rotWithShape="1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96033" y="434678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7450" y="43331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229433" y="4223384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33" y="4223384"/>
                <a:ext cx="297403" cy="558166"/>
              </a:xfrm>
              <a:prstGeom prst="rect">
                <a:avLst/>
              </a:prstGeom>
              <a:blipFill rotWithShape="1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28432" y="4223384"/>
                <a:ext cx="497951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– 20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32" y="4223384"/>
                <a:ext cx="497951" cy="556178"/>
              </a:xfrm>
              <a:prstGeom prst="rect">
                <a:avLst/>
              </a:prstGeom>
              <a:blipFill rotWithShape="1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2220033" y="43331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456030" y="4223352"/>
                <a:ext cx="349791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30" y="4223352"/>
                <a:ext cx="349791" cy="558166"/>
              </a:xfrm>
              <a:prstGeom prst="rect">
                <a:avLst/>
              </a:prstGeom>
              <a:blipFill rotWithShape="1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Connector 56"/>
          <p:cNvCxnSpPr/>
          <p:nvPr/>
        </p:nvCxnSpPr>
        <p:spPr>
          <a:xfrm>
            <a:off x="3190313" y="2026698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40148" y="20093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73877" y="199575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495860" y="188595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60" y="1885950"/>
                <a:ext cx="297403" cy="558166"/>
              </a:xfrm>
              <a:prstGeom prst="rect">
                <a:avLst/>
              </a:prstGeom>
              <a:blipFill rotWithShape="1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994860" y="1885950"/>
                <a:ext cx="646990" cy="567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5 –2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 100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860" y="1885950"/>
                <a:ext cx="646990" cy="567271"/>
              </a:xfrm>
              <a:prstGeom prst="rect">
                <a:avLst/>
              </a:prstGeom>
              <a:blipFill rotWithShape="1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3140148" y="261655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89117" y="260296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511100" y="2493156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100" y="2493156"/>
                <a:ext cx="297403" cy="558166"/>
              </a:xfrm>
              <a:prstGeom prst="rect">
                <a:avLst/>
              </a:prstGeom>
              <a:blipFill rotWithShape="1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010100" y="2493156"/>
                <a:ext cx="501126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Times New Roman" pitchFamily="18" charset="0"/>
                            </a:rPr>
                            <m:t> −  </m:t>
                          </m:r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 100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100" y="2493156"/>
                <a:ext cx="501126" cy="556178"/>
              </a:xfrm>
              <a:prstGeom prst="rect">
                <a:avLst/>
              </a:prstGeom>
              <a:blipFill rotWithShape="1">
                <a:blip r:embed="rId60"/>
                <a:stretch>
                  <a:fillRect r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3140148" y="3213117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764240" y="321311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486223" y="3215938"/>
                <a:ext cx="297403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cs typeface="Times New Roman" pitchFamily="18" charset="0"/>
                        </a:rPr>
                        <m:t>v</m:t>
                      </m:r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223" y="3215938"/>
                <a:ext cx="297403" cy="332912"/>
              </a:xfrm>
              <a:prstGeom prst="rect">
                <a:avLst/>
              </a:prstGeom>
              <a:blipFill rotWithShape="1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985223" y="3103183"/>
                <a:ext cx="656626" cy="55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– 100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23" y="3103183"/>
                <a:ext cx="656626" cy="558423"/>
              </a:xfrm>
              <a:prstGeom prst="rect">
                <a:avLst/>
              </a:prstGeom>
              <a:blipFill rotWithShape="1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/>
          <p:cNvSpPr/>
          <p:nvPr/>
        </p:nvSpPr>
        <p:spPr>
          <a:xfrm>
            <a:off x="3124908" y="1309271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-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5" name="Group 65"/>
          <p:cNvGrpSpPr/>
          <p:nvPr/>
        </p:nvGrpSpPr>
        <p:grpSpPr>
          <a:xfrm>
            <a:off x="5308600" y="1835356"/>
            <a:ext cx="3482458" cy="538493"/>
            <a:chOff x="2708868" y="2048503"/>
            <a:chExt cx="4770559" cy="983562"/>
          </a:xfrm>
        </p:grpSpPr>
        <p:sp>
          <p:nvSpPr>
            <p:cNvPr id="86" name="TextBox 85"/>
            <p:cNvSpPr txBox="1"/>
            <p:nvPr/>
          </p:nvSpPr>
          <p:spPr>
            <a:xfrm>
              <a:off x="2708868" y="2526124"/>
              <a:ext cx="736917" cy="50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2F</a:t>
              </a:r>
              <a:r>
                <a:rPr lang="en-US" sz="1200" b="1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  <a:endParaRPr lang="en-US" sz="12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30331" y="2508169"/>
              <a:ext cx="849096" cy="50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2F</a:t>
              </a:r>
              <a:r>
                <a:rPr lang="en-US" sz="1200" b="1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  <a:endParaRPr lang="en-US" sz="12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98204" y="2048503"/>
              <a:ext cx="419861" cy="562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O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24617" y="2496500"/>
              <a:ext cx="696943" cy="50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F</a:t>
              </a:r>
              <a:r>
                <a:rPr lang="en-US" sz="1200" b="1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2</a:t>
              </a:r>
              <a:endParaRPr lang="en-US" sz="12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2917971" y="2514601"/>
              <a:ext cx="438384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3617180" y="2501475"/>
              <a:ext cx="573355" cy="505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F</a:t>
              </a:r>
              <a:r>
                <a:rPr lang="en-US" sz="1200" b="1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1</a:t>
              </a:r>
              <a:endParaRPr lang="en-US" sz="12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3840264" y="2450236"/>
              <a:ext cx="100210" cy="133613"/>
            </a:xfrm>
            <a:prstGeom prst="flowChartConnector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97" name="Flowchart: Connector 96"/>
            <p:cNvSpPr/>
            <p:nvPr/>
          </p:nvSpPr>
          <p:spPr>
            <a:xfrm>
              <a:off x="3020612" y="2450236"/>
              <a:ext cx="100210" cy="133613"/>
            </a:xfrm>
            <a:prstGeom prst="flowChartConnector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Flowchart: Connector 97"/>
            <p:cNvSpPr/>
            <p:nvPr/>
          </p:nvSpPr>
          <p:spPr>
            <a:xfrm>
              <a:off x="5014631" y="2450236"/>
              <a:ext cx="100210" cy="133613"/>
            </a:xfrm>
            <a:prstGeom prst="flowChartConnector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99" name="Flowchart: Connector 98"/>
            <p:cNvSpPr/>
            <p:nvPr/>
          </p:nvSpPr>
          <p:spPr>
            <a:xfrm>
              <a:off x="6011641" y="2450236"/>
              <a:ext cx="100210" cy="133613"/>
            </a:xfrm>
            <a:prstGeom prst="flowChartConnector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7008652" y="2450236"/>
              <a:ext cx="100210" cy="133613"/>
            </a:xfrm>
            <a:prstGeom prst="flowChartConnector">
              <a:avLst/>
            </a:prstGeom>
            <a:solidFill>
              <a:srgbClr val="00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672372" y="206292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Group 249"/>
          <p:cNvGrpSpPr/>
          <p:nvPr/>
        </p:nvGrpSpPr>
        <p:grpSpPr>
          <a:xfrm>
            <a:off x="5748470" y="1701944"/>
            <a:ext cx="1258297" cy="276999"/>
            <a:chOff x="2520083" y="4528891"/>
            <a:chExt cx="1258297" cy="369332"/>
          </a:xfrm>
        </p:grpSpPr>
        <p:cxnSp>
          <p:nvCxnSpPr>
            <p:cNvPr id="104" name="Straight Arrow Connector 103"/>
            <p:cNvCxnSpPr/>
            <p:nvPr/>
          </p:nvCxnSpPr>
          <p:spPr>
            <a:xfrm flipH="1">
              <a:off x="2520083" y="4541388"/>
              <a:ext cx="1258297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2876623" y="452889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50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5589760" y="148667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rot="5400000" flipH="1" flipV="1">
            <a:off x="5594796" y="1907485"/>
            <a:ext cx="41148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390728" y="1396310"/>
            <a:ext cx="0" cy="70064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6212873" y="1176343"/>
            <a:ext cx="301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r>
              <a:rPr lang="en-US" sz="1200" b="1" baseline="30000" dirty="0" smtClean="0">
                <a:solidFill>
                  <a:schemeClr val="bg1"/>
                </a:solidFill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181178" y="2067587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r>
              <a:rPr lang="en-US" sz="1200" b="1" baseline="300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114" name="Group 249"/>
          <p:cNvGrpSpPr/>
          <p:nvPr/>
        </p:nvGrpSpPr>
        <p:grpSpPr>
          <a:xfrm>
            <a:off x="6402248" y="1123950"/>
            <a:ext cx="622901" cy="307777"/>
            <a:chOff x="3263717" y="4279044"/>
            <a:chExt cx="622901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15" name="TextBox 114"/>
            <p:cNvSpPr txBox="1"/>
            <p:nvPr/>
          </p:nvSpPr>
          <p:spPr>
            <a:xfrm>
              <a:off x="3324183" y="4279044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Book Antiqua" pitchFamily="18" charset="0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H="1">
              <a:off x="3263717" y="4632370"/>
              <a:ext cx="622901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/>
        </p:nvSpPr>
        <p:spPr>
          <a:xfrm>
            <a:off x="1386497" y="235926"/>
            <a:ext cx="3492046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47153" y="502860"/>
            <a:ext cx="179286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659055" y="502860"/>
            <a:ext cx="1865666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219075"/>
            <a:ext cx="6275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object is placed at a distance of 50 cm from a concave lens of focal length 20 cm. Find the nature and position of the image.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7391400" y="383286"/>
            <a:ext cx="1537843" cy="816864"/>
            <a:chOff x="7063684" y="933450"/>
            <a:chExt cx="1537843" cy="816864"/>
          </a:xfrm>
        </p:grpSpPr>
        <p:pic>
          <p:nvPicPr>
            <p:cNvPr id="121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2" name="Group 121"/>
            <p:cNvGrpSpPr/>
            <p:nvPr/>
          </p:nvGrpSpPr>
          <p:grpSpPr>
            <a:xfrm>
              <a:off x="7184906" y="1013138"/>
              <a:ext cx="1295400" cy="677493"/>
              <a:chOff x="1600200" y="2800350"/>
              <a:chExt cx="1295400" cy="677493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6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6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8" name="TextBox 127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6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4" name="Rectangle 133"/>
          <p:cNvSpPr/>
          <p:nvPr/>
        </p:nvSpPr>
        <p:spPr>
          <a:xfrm>
            <a:off x="5071524" y="3661606"/>
            <a:ext cx="3736498" cy="92333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is formed at a distance of 14.28 cm on the same side of the concave lens.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241771" y="3681486"/>
            <a:ext cx="173983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-14.28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3252978" y="3668962"/>
            <a:ext cx="1728631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249"/>
          <p:cNvGrpSpPr/>
          <p:nvPr/>
        </p:nvGrpSpPr>
        <p:grpSpPr>
          <a:xfrm>
            <a:off x="6129491" y="2388577"/>
            <a:ext cx="896294" cy="307777"/>
            <a:chOff x="2897383" y="4564627"/>
            <a:chExt cx="896294" cy="410368"/>
          </a:xfrm>
        </p:grpSpPr>
        <p:cxnSp>
          <p:nvCxnSpPr>
            <p:cNvPr id="112" name="Straight Arrow Connector 111"/>
            <p:cNvCxnSpPr/>
            <p:nvPr/>
          </p:nvCxnSpPr>
          <p:spPr>
            <a:xfrm flipH="1" flipV="1">
              <a:off x="2897383" y="4602527"/>
              <a:ext cx="896294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3011530" y="4564627"/>
              <a:ext cx="670560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20 cm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93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9" grpId="0"/>
      <p:bldP spid="20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82" grpId="0"/>
      <p:bldP spid="102" grpId="0"/>
      <p:bldP spid="106" grpId="0"/>
      <p:bldP spid="109" grpId="0"/>
      <p:bldP spid="110" grpId="0"/>
      <p:bldP spid="124" grpId="0" animBg="1"/>
      <p:bldP spid="124" grpId="1" animBg="1"/>
      <p:bldP spid="124" grpId="2" animBg="1"/>
      <p:bldP spid="125" grpId="0" animBg="1"/>
      <p:bldP spid="125" grpId="1" animBg="1"/>
      <p:bldP spid="125" grpId="2" animBg="1"/>
      <p:bldP spid="118" grpId="0" animBg="1"/>
      <p:bldP spid="118" grpId="1" animBg="1"/>
      <p:bldP spid="118" grpId="2" animBg="1"/>
      <p:bldP spid="7" grpId="0"/>
      <p:bldP spid="134" grpId="0" animBg="1"/>
      <p:bldP spid="135" grpId="0"/>
      <p:bldP spid="1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13" name="Oval 112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04421" y="283220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gency FB" panose="020B0503020202020204" pitchFamily="34" charset="0"/>
                </a:rPr>
                <a:t>6</a:t>
              </a:r>
            </a:p>
          </p:txBody>
        </p:sp>
      </p:grpSp>
      <p:grpSp>
        <p:nvGrpSpPr>
          <p:cNvPr id="6" name="Group 271"/>
          <p:cNvGrpSpPr/>
          <p:nvPr/>
        </p:nvGrpSpPr>
        <p:grpSpPr>
          <a:xfrm>
            <a:off x="4114800" y="924704"/>
            <a:ext cx="3520173" cy="1418446"/>
            <a:chOff x="4294001" y="1447801"/>
            <a:chExt cx="3520173" cy="1891261"/>
          </a:xfrm>
        </p:grpSpPr>
        <p:cxnSp>
          <p:nvCxnSpPr>
            <p:cNvPr id="7" name="Straight Connector 6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65"/>
            <p:cNvGrpSpPr/>
            <p:nvPr/>
          </p:nvGrpSpPr>
          <p:grpSpPr>
            <a:xfrm>
              <a:off x="4294001" y="1447801"/>
              <a:ext cx="3520173" cy="1891261"/>
              <a:chOff x="2659793" y="1219200"/>
              <a:chExt cx="4822224" cy="259080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80806" y="2031106"/>
                <a:ext cx="448409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2659793" y="2514601"/>
                <a:ext cx="4822224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5" name="Flowchart: Connector 14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Rectangle 20"/>
          <p:cNvSpPr/>
          <p:nvPr/>
        </p:nvSpPr>
        <p:spPr>
          <a:xfrm>
            <a:off x="3573332" y="171450"/>
            <a:ext cx="1676400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2" name="TextBox 21"/>
          <p:cNvSpPr txBox="1"/>
          <p:nvPr/>
        </p:nvSpPr>
        <p:spPr>
          <a:xfrm>
            <a:off x="7291515" y="1978049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49"/>
          <p:cNvGrpSpPr/>
          <p:nvPr/>
        </p:nvGrpSpPr>
        <p:grpSpPr>
          <a:xfrm>
            <a:off x="5892387" y="1986746"/>
            <a:ext cx="1594263" cy="276999"/>
            <a:chOff x="3283656" y="4508571"/>
            <a:chExt cx="1594263" cy="369332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3283656" y="4535039"/>
              <a:ext cx="1594263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775987" y="450857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60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25107" y="1398947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5400000" flipH="1" flipV="1">
            <a:off x="7268431" y="1822613"/>
            <a:ext cx="411480" cy="1588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49"/>
          <p:cNvGrpSpPr/>
          <p:nvPr/>
        </p:nvGrpSpPr>
        <p:grpSpPr>
          <a:xfrm>
            <a:off x="5410200" y="1240198"/>
            <a:ext cx="670560" cy="276998"/>
            <a:chOff x="2858184" y="4622884"/>
            <a:chExt cx="670560" cy="369331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2891950" y="4628133"/>
              <a:ext cx="448056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58184" y="4622884"/>
              <a:ext cx="67056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10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467305" y="411098"/>
            <a:ext cx="2249027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445095" y="1242351"/>
            <a:ext cx="0" cy="395495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94485" y="102747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5545" y="16168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33251" y="428625"/>
            <a:ext cx="2326232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6" name="Rectangle 35"/>
          <p:cNvSpPr/>
          <p:nvPr/>
        </p:nvSpPr>
        <p:spPr>
          <a:xfrm>
            <a:off x="1054573" y="672648"/>
            <a:ext cx="918560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37" name="Group 249"/>
          <p:cNvGrpSpPr/>
          <p:nvPr/>
        </p:nvGrpSpPr>
        <p:grpSpPr>
          <a:xfrm>
            <a:off x="4976531" y="1974594"/>
            <a:ext cx="910997" cy="307777"/>
            <a:chOff x="3023650" y="4600059"/>
            <a:chExt cx="910997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38" name="TextBox 37"/>
            <p:cNvSpPr txBox="1"/>
            <p:nvPr/>
          </p:nvSpPr>
          <p:spPr>
            <a:xfrm>
              <a:off x="3325335" y="4600059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Book Antiqua" pitchFamily="18" charset="0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3023650" y="4632370"/>
              <a:ext cx="910997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1039682" y="142875"/>
            <a:ext cx="62755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An image was formed at a distance of 60 cm on the other side of the lens. If the object distance is 10 cm, find the focal length of the lens.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21054" y="1166396"/>
            <a:ext cx="900113" cy="338554"/>
            <a:chOff x="502054" y="1442669"/>
            <a:chExt cx="900113" cy="33855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942190" y="1168060"/>
            <a:ext cx="19089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Image distance (v)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835788" y="1168060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  60 cm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82498" y="143390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-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99160" y="1449680"/>
            <a:ext cx="19392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distance (u)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823088" y="1449680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 10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cm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6200" y="1728651"/>
            <a:ext cx="990600" cy="357044"/>
            <a:chOff x="457200" y="1943637"/>
            <a:chExt cx="990600" cy="35704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817578" y="1737896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Focal length (f)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807748" y="1737896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06679" y="2166206"/>
            <a:ext cx="1112521" cy="338554"/>
            <a:chOff x="668654" y="2261814"/>
            <a:chExt cx="1112521" cy="338554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360842" y="2029181"/>
            <a:ext cx="1295400" cy="585385"/>
            <a:chOff x="1600200" y="2082971"/>
            <a:chExt cx="1295400" cy="585385"/>
          </a:xfrm>
        </p:grpSpPr>
        <p:sp>
          <p:nvSpPr>
            <p:cNvPr id="60" name="TextBox 59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598197" y="2082971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104775" y="2707443"/>
            <a:ext cx="1133476" cy="359963"/>
            <a:chOff x="666750" y="2711225"/>
            <a:chExt cx="1133476" cy="359963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360842" y="2591156"/>
            <a:ext cx="1295400" cy="585385"/>
            <a:chOff x="1600200" y="2628900"/>
            <a:chExt cx="1295400" cy="585385"/>
          </a:xfrm>
        </p:grpSpPr>
        <p:sp>
          <p:nvSpPr>
            <p:cNvPr id="69" name="TextBox 68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598197" y="2628900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Box 73"/>
          <p:cNvSpPr txBox="1"/>
          <p:nvPr/>
        </p:nvSpPr>
        <p:spPr>
          <a:xfrm>
            <a:off x="781050" y="324763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92250" y="323403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162050" y="3124232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050" y="3124232"/>
                <a:ext cx="297403" cy="55816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663700" y="3124232"/>
                <a:ext cx="476250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10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00" y="3124232"/>
                <a:ext cx="476250" cy="556178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2140882" y="323403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344197" y="3111500"/>
                <a:ext cx="27835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197" y="3111500"/>
                <a:ext cx="278353" cy="556178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81050" y="381916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81150" y="380557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231900" y="3695764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900" y="3695764"/>
                <a:ext cx="297403" cy="55816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842547" y="3695764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547" y="3695764"/>
                <a:ext cx="297403" cy="556178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2140882" y="380557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44197" y="3673507"/>
                <a:ext cx="27835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197" y="3673507"/>
                <a:ext cx="278353" cy="556178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781050" y="4409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212850" y="4286282"/>
                <a:ext cx="844550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 + 6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50" y="4286282"/>
                <a:ext cx="844550" cy="558166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140882" y="439608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344197" y="4273550"/>
                <a:ext cx="27835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197" y="4273550"/>
                <a:ext cx="278353" cy="556178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/>
          <p:cNvCxnSpPr/>
          <p:nvPr/>
        </p:nvCxnSpPr>
        <p:spPr>
          <a:xfrm>
            <a:off x="2971800" y="2199014"/>
            <a:ext cx="0" cy="265176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124200" y="223514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3514724" y="2111746"/>
                <a:ext cx="530225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24" y="2111746"/>
                <a:ext cx="530225" cy="558166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4016636" y="222155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250086" y="2111714"/>
                <a:ext cx="27835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86" y="2111714"/>
                <a:ext cx="278353" cy="556178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3124200" y="289399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3491482" y="2770598"/>
                <a:ext cx="530225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482" y="2770598"/>
                <a:ext cx="530225" cy="558166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/>
          <p:cNvSpPr txBox="1"/>
          <p:nvPr/>
        </p:nvSpPr>
        <p:spPr>
          <a:xfrm>
            <a:off x="4007782" y="2880404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4250086" y="2859718"/>
                <a:ext cx="278353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 Antiqua" pitchFamily="18" charset="0"/>
                          <a:cs typeface="Times New Roman" pitchFamily="18" charset="0"/>
                        </a:rPr>
                        <m:t>f</m:t>
                      </m:r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86" y="2859718"/>
                <a:ext cx="278353" cy="332912"/>
              </a:xfrm>
              <a:prstGeom prst="rect">
                <a:avLst/>
              </a:prstGeom>
              <a:blipFill rotWithShape="1">
                <a:blip r:embed="rId3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4816736" y="3412300"/>
            <a:ext cx="3736498" cy="369332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focal length of the lens is 8.57 cm.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36685" y="3432180"/>
            <a:ext cx="1509007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8.57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147893" y="3419656"/>
            <a:ext cx="1497800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/>
      <p:bldP spid="26" grpId="0"/>
      <p:bldP spid="31" grpId="0" animBg="1"/>
      <p:bldP spid="31" grpId="1" animBg="1"/>
      <p:bldP spid="31" grpId="2" animBg="1"/>
      <p:bldP spid="33" grpId="0"/>
      <p:bldP spid="34" grpId="0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41" grpId="0"/>
      <p:bldP spid="46" grpId="0"/>
      <p:bldP spid="47" grpId="0"/>
      <p:bldP spid="48" grpId="0"/>
      <p:bldP spid="49" grpId="0"/>
      <p:bldP spid="50" grpId="0"/>
      <p:bldP spid="54" grpId="0"/>
      <p:bldP spid="55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1" grpId="0"/>
      <p:bldP spid="92" grpId="0"/>
      <p:bldP spid="93" grpId="0"/>
      <p:bldP spid="94" grpId="0"/>
      <p:bldP spid="97" grpId="0"/>
      <p:bldP spid="98" grpId="0"/>
      <p:bldP spid="99" grpId="0"/>
      <p:bldP spid="100" grpId="0"/>
      <p:bldP spid="115" grpId="0" animBg="1"/>
      <p:bldP spid="116" grpId="0"/>
      <p:bldP spid="1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8" name="Group 197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99" name="Oval 198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404421" y="283220"/>
              <a:ext cx="340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gency FB" panose="020B0503020202020204" pitchFamily="34" charset="0"/>
                </a:rPr>
                <a:t>7</a:t>
              </a:r>
            </a:p>
          </p:txBody>
        </p:sp>
      </p:grpSp>
      <p:grpSp>
        <p:nvGrpSpPr>
          <p:cNvPr id="96" name="Group 271"/>
          <p:cNvGrpSpPr/>
          <p:nvPr/>
        </p:nvGrpSpPr>
        <p:grpSpPr>
          <a:xfrm>
            <a:off x="5128142" y="1153304"/>
            <a:ext cx="3482458" cy="1418446"/>
            <a:chOff x="4329825" y="1447801"/>
            <a:chExt cx="3482458" cy="1891261"/>
          </a:xfrm>
        </p:grpSpPr>
        <p:cxnSp>
          <p:nvCxnSpPr>
            <p:cNvPr id="97" name="Straight Connector 96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Group 65"/>
            <p:cNvGrpSpPr/>
            <p:nvPr/>
          </p:nvGrpSpPr>
          <p:grpSpPr>
            <a:xfrm>
              <a:off x="4329825" y="1447801"/>
              <a:ext cx="3482458" cy="1891261"/>
              <a:chOff x="2708868" y="1219200"/>
              <a:chExt cx="4770559" cy="2590801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998204" y="2048503"/>
                <a:ext cx="419861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>
                <a:off x="2878986" y="2514600"/>
                <a:ext cx="4383840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TextBox 103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105" name="Flowchart: Connector 104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Flowchart: Connector 105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Flowchart: Connector 106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Flowchart: Connector 107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Flowchart: Connector 108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Freeform 109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1" name="TextBox 110"/>
          <p:cNvSpPr txBox="1"/>
          <p:nvPr/>
        </p:nvSpPr>
        <p:spPr>
          <a:xfrm>
            <a:off x="6236252" y="181527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2" name="Group 249"/>
          <p:cNvGrpSpPr/>
          <p:nvPr/>
        </p:nvGrpSpPr>
        <p:grpSpPr>
          <a:xfrm>
            <a:off x="6363972" y="1454294"/>
            <a:ext cx="609600" cy="276999"/>
            <a:chOff x="3316043" y="4528891"/>
            <a:chExt cx="609600" cy="369332"/>
          </a:xfrm>
        </p:grpSpPr>
        <p:cxnSp>
          <p:nvCxnSpPr>
            <p:cNvPr id="113" name="Straight Arrow Connector 112"/>
            <p:cNvCxnSpPr/>
            <p:nvPr/>
          </p:nvCxnSpPr>
          <p:spPr>
            <a:xfrm flipH="1">
              <a:off x="3371889" y="4535039"/>
              <a:ext cx="453422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3316043" y="452889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15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184652" y="131522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rot="5400000" flipH="1" flipV="1">
            <a:off x="6213168" y="1659835"/>
            <a:ext cx="41148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3270613" y="273474"/>
            <a:ext cx="1623060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032239" y="512397"/>
            <a:ext cx="3059430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V="1">
            <a:off x="6210270" y="1148660"/>
            <a:ext cx="0" cy="70064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984785" y="993105"/>
            <a:ext cx="301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r>
              <a:rPr lang="en-US" sz="1200" b="1" baseline="30000" dirty="0" smtClean="0">
                <a:solidFill>
                  <a:schemeClr val="bg1"/>
                </a:solidFill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000720" y="1819937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r>
              <a:rPr lang="en-US" sz="1200" b="1" baseline="300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123" name="Group 249"/>
          <p:cNvGrpSpPr/>
          <p:nvPr/>
        </p:nvGrpSpPr>
        <p:grpSpPr>
          <a:xfrm>
            <a:off x="5925312" y="2092525"/>
            <a:ext cx="932688" cy="307777"/>
            <a:chOff x="2893472" y="4528660"/>
            <a:chExt cx="932688" cy="410368"/>
          </a:xfrm>
        </p:grpSpPr>
        <p:cxnSp>
          <p:nvCxnSpPr>
            <p:cNvPr id="124" name="Straight Arrow Connector 123"/>
            <p:cNvCxnSpPr/>
            <p:nvPr/>
          </p:nvCxnSpPr>
          <p:spPr>
            <a:xfrm flipH="1" flipV="1">
              <a:off x="2893472" y="4602527"/>
              <a:ext cx="932688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3068922" y="4528660"/>
              <a:ext cx="670560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60 cm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8" name="Group 249"/>
          <p:cNvGrpSpPr/>
          <p:nvPr/>
        </p:nvGrpSpPr>
        <p:grpSpPr>
          <a:xfrm>
            <a:off x="6202538" y="873904"/>
            <a:ext cx="674512" cy="307777"/>
            <a:chOff x="3247435" y="4279044"/>
            <a:chExt cx="674512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29" name="TextBox 128"/>
            <p:cNvSpPr txBox="1"/>
            <p:nvPr/>
          </p:nvSpPr>
          <p:spPr>
            <a:xfrm>
              <a:off x="3445697" y="4279044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Book Antiqua" pitchFamily="18" charset="0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 flipH="1">
              <a:off x="3247435" y="4632370"/>
              <a:ext cx="674512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1" name="Rectangle 130"/>
          <p:cNvSpPr/>
          <p:nvPr/>
        </p:nvSpPr>
        <p:spPr>
          <a:xfrm>
            <a:off x="4045313" y="512397"/>
            <a:ext cx="238121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443597" y="742950"/>
            <a:ext cx="1537843" cy="816864"/>
            <a:chOff x="7063684" y="933450"/>
            <a:chExt cx="1537843" cy="816864"/>
          </a:xfrm>
        </p:grpSpPr>
        <p:pic>
          <p:nvPicPr>
            <p:cNvPr id="133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4" name="Group 133"/>
            <p:cNvGrpSpPr/>
            <p:nvPr/>
          </p:nvGrpSpPr>
          <p:grpSpPr>
            <a:xfrm>
              <a:off x="7184906" y="1013138"/>
              <a:ext cx="1295400" cy="643542"/>
              <a:chOff x="1600200" y="2800350"/>
              <a:chExt cx="1295400" cy="64354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8" name="TextBox 137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2598197" y="2800350"/>
                    <a:ext cx="297403" cy="615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0" name="Group 139"/>
          <p:cNvGrpSpPr/>
          <p:nvPr/>
        </p:nvGrpSpPr>
        <p:grpSpPr>
          <a:xfrm>
            <a:off x="136928" y="1053636"/>
            <a:ext cx="900113" cy="338554"/>
            <a:chOff x="502054" y="1442669"/>
            <a:chExt cx="900113" cy="338554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142" name="Rectangle 141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930274" y="1036992"/>
            <a:ext cx="1981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Object distance (u)</a:t>
            </a: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>
            <a:off x="2883412" y="1036992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  15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cm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3134128" y="1036992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1311274" y="1318612"/>
            <a:ext cx="1587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Focal length (f)</a:t>
            </a: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2883412" y="1318612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 60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cm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92074" y="1620177"/>
            <a:ext cx="990600" cy="357044"/>
            <a:chOff x="457200" y="1943637"/>
            <a:chExt cx="990600" cy="357044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150" name="Rectangle 149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833452" y="1629422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Image distance (v)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2883412" y="1629422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122553" y="2090006"/>
            <a:ext cx="1112521" cy="338554"/>
            <a:chOff x="668654" y="2261814"/>
            <a:chExt cx="1112521" cy="338554"/>
          </a:xfrm>
        </p:grpSpPr>
        <p:pic>
          <p:nvPicPr>
            <p:cNvPr id="154" name="Picture 15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235074" y="1952981"/>
            <a:ext cx="1295400" cy="585385"/>
            <a:chOff x="1600200" y="2082971"/>
            <a:chExt cx="1295400" cy="585385"/>
          </a:xfrm>
        </p:grpSpPr>
        <p:sp>
          <p:nvSpPr>
            <p:cNvPr id="157" name="TextBox 156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0" name="TextBox 159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2598197" y="2082971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/>
          <p:cNvGrpSpPr/>
          <p:nvPr/>
        </p:nvGrpSpPr>
        <p:grpSpPr>
          <a:xfrm>
            <a:off x="120649" y="2631243"/>
            <a:ext cx="1133476" cy="359963"/>
            <a:chOff x="666750" y="2711225"/>
            <a:chExt cx="1133476" cy="359963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164" name="Rectangle 163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235074" y="2514956"/>
            <a:ext cx="1295400" cy="585385"/>
            <a:chOff x="1600200" y="2628900"/>
            <a:chExt cx="1295400" cy="585385"/>
          </a:xfrm>
        </p:grpSpPr>
        <p:sp>
          <p:nvSpPr>
            <p:cNvPr id="166" name="TextBox 165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9" name="TextBox 168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2598197" y="2628900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1" name="TextBox 170"/>
          <p:cNvSpPr txBox="1"/>
          <p:nvPr/>
        </p:nvSpPr>
        <p:spPr>
          <a:xfrm>
            <a:off x="701674" y="3209031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rgbClr val="002060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513091" y="31954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1235074" y="3085631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74" y="3085631"/>
                <a:ext cx="297403" cy="558166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1734073" y="3085631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73" y="3085631"/>
                <a:ext cx="297403" cy="556178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2061506" y="31954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/>
              <p:cNvSpPr txBox="1"/>
              <p:nvPr/>
            </p:nvSpPr>
            <p:spPr>
              <a:xfrm>
                <a:off x="2233071" y="3085599"/>
                <a:ext cx="27835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71" y="3085599"/>
                <a:ext cx="278353" cy="558230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TextBox 176"/>
          <p:cNvSpPr txBox="1"/>
          <p:nvPr/>
        </p:nvSpPr>
        <p:spPr>
          <a:xfrm>
            <a:off x="701674" y="3772563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rgbClr val="002060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513091" y="37589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1235074" y="3649163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74" y="3649163"/>
                <a:ext cx="297403" cy="558166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/>
              <p:cNvSpPr txBox="1"/>
              <p:nvPr/>
            </p:nvSpPr>
            <p:spPr>
              <a:xfrm>
                <a:off x="1734073" y="3649163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73" y="3649163"/>
                <a:ext cx="297403" cy="556178"/>
              </a:xfrm>
              <a:prstGeom prst="rect">
                <a:avLst/>
              </a:prstGeom>
              <a:blipFill rotWithShape="1">
                <a:blip r:embed="rId26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/>
          <p:cNvSpPr txBox="1"/>
          <p:nvPr/>
        </p:nvSpPr>
        <p:spPr>
          <a:xfrm>
            <a:off x="2061506" y="37589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2233071" y="3649131"/>
                <a:ext cx="659353" cy="602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(– 15)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71" y="3649131"/>
                <a:ext cx="659353" cy="602857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/>
          <p:cNvSpPr txBox="1"/>
          <p:nvPr/>
        </p:nvSpPr>
        <p:spPr>
          <a:xfrm>
            <a:off x="701674" y="434678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rgbClr val="002060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513091" y="43331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1235074" y="4223384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074" y="4223384"/>
                <a:ext cx="297403" cy="558166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1734073" y="4223384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073" y="4223384"/>
                <a:ext cx="297403" cy="556178"/>
              </a:xfrm>
              <a:prstGeom prst="rect">
                <a:avLst/>
              </a:prstGeom>
              <a:blipFill rotWithShape="1">
                <a:blip r:embed="rId29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TextBox 186"/>
          <p:cNvSpPr txBox="1"/>
          <p:nvPr/>
        </p:nvSpPr>
        <p:spPr>
          <a:xfrm>
            <a:off x="2061506" y="43331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2233071" y="4223352"/>
                <a:ext cx="349791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71" y="4223352"/>
                <a:ext cx="349791" cy="558166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9" name="Straight Connector 188"/>
          <p:cNvCxnSpPr/>
          <p:nvPr/>
        </p:nvCxnSpPr>
        <p:spPr>
          <a:xfrm>
            <a:off x="2911474" y="2026698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2983229" y="20093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758451" y="199575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480434" y="188595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434" y="1885950"/>
                <a:ext cx="297403" cy="558166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/>
              <p:cNvSpPr txBox="1"/>
              <p:nvPr/>
            </p:nvSpPr>
            <p:spPr>
              <a:xfrm>
                <a:off x="3979433" y="1885950"/>
                <a:ext cx="516367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1 − 4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60 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3" name="TextBox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33" y="1885950"/>
                <a:ext cx="516367" cy="556178"/>
              </a:xfrm>
              <a:prstGeom prst="rect">
                <a:avLst/>
              </a:prstGeom>
              <a:blipFill rotWithShape="1">
                <a:blip r:embed="rId32"/>
                <a:stretch>
                  <a:fillRect r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TextBox 193"/>
          <p:cNvSpPr txBox="1"/>
          <p:nvPr/>
        </p:nvSpPr>
        <p:spPr>
          <a:xfrm>
            <a:off x="2983229" y="270444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764166" y="269085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/>
              <p:cNvSpPr txBox="1"/>
              <p:nvPr/>
            </p:nvSpPr>
            <p:spPr>
              <a:xfrm>
                <a:off x="3486149" y="2581046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6" name="TextBox 1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149" y="2581046"/>
                <a:ext cx="297403" cy="558166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3985149" y="2581046"/>
                <a:ext cx="501126" cy="561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−3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149" y="2581046"/>
                <a:ext cx="501126" cy="561885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TextBox 201"/>
          <p:cNvSpPr txBox="1"/>
          <p:nvPr/>
        </p:nvSpPr>
        <p:spPr>
          <a:xfrm>
            <a:off x="2983229" y="3304323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773691" y="329072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/>
              <p:cNvSpPr txBox="1"/>
              <p:nvPr/>
            </p:nvSpPr>
            <p:spPr>
              <a:xfrm>
                <a:off x="3495674" y="3180923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4" name="TextBox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4" y="3180923"/>
                <a:ext cx="297403" cy="558166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/>
              <p:cNvSpPr txBox="1"/>
              <p:nvPr/>
            </p:nvSpPr>
            <p:spPr>
              <a:xfrm>
                <a:off x="3994674" y="3180923"/>
                <a:ext cx="501126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Times New Roman" pitchFamily="18" charset="0"/>
                            </a:rPr>
                            <m:t>– 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 Antiqua" pitchFamily="18" charset="0"/>
                              <a:cs typeface="Times New Roman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05" name="TextBox 2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674" y="3180923"/>
                <a:ext cx="501126" cy="556178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003663" y="248739"/>
            <a:ext cx="6419850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An object is placed at a distance of 15 cm from a convex lens. If the focal length of the lens is 60 cm. Find the image distance.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4670900" y="3755200"/>
            <a:ext cx="4310539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of the boy is formed at a distance of 20 cm on the same side of the lens.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2990850" y="3775080"/>
            <a:ext cx="145129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3002058" y="3762556"/>
            <a:ext cx="1497800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4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5" grpId="0"/>
      <p:bldP spid="117" grpId="0" animBg="1"/>
      <p:bldP spid="117" grpId="1" animBg="1"/>
      <p:bldP spid="117" grpId="2" animBg="1"/>
      <p:bldP spid="119" grpId="0" animBg="1"/>
      <p:bldP spid="119" grpId="1" animBg="1"/>
      <p:bldP spid="119" grpId="2" animBg="1"/>
      <p:bldP spid="121" grpId="0"/>
      <p:bldP spid="122" grpId="0"/>
      <p:bldP spid="131" grpId="0" animBg="1"/>
      <p:bldP spid="131" grpId="1" animBg="1"/>
      <p:bldP spid="131" grpId="2" animBg="1"/>
      <p:bldP spid="143" grpId="0"/>
      <p:bldP spid="144" grpId="0"/>
      <p:bldP spid="145" grpId="0"/>
      <p:bldP spid="146" grpId="0"/>
      <p:bldP spid="147" grpId="0"/>
      <p:bldP spid="151" grpId="0"/>
      <p:bldP spid="152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202" grpId="0"/>
      <p:bldP spid="203" grpId="0"/>
      <p:bldP spid="204" grpId="0"/>
      <p:bldP spid="205" grpId="0"/>
      <p:bldP spid="4" grpId="0"/>
      <p:bldP spid="201" grpId="0" animBg="1"/>
      <p:bldP spid="210" grpId="0"/>
      <p:bldP spid="2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5993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C:\Users\200313\Desktop\Backgrounds-For-Plain-Black-Wallpaper-Desktop-Background-Hd-Pics-Mob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7" y="-67678"/>
            <a:ext cx="9384635" cy="5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 drive\MJ WORK\Pooja mam (physics)\State board\10th State\Lenses\Green tat\grap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5149850" cy="514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47800" y="56243"/>
            <a:ext cx="4842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Cartesian sign convention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40" y="576027"/>
            <a:ext cx="365760" cy="36933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474122" y="2834657"/>
            <a:ext cx="1277138" cy="250983"/>
            <a:chOff x="5248826" y="2245482"/>
            <a:chExt cx="1277138" cy="250983"/>
          </a:xfrm>
        </p:grpSpPr>
        <p:sp>
          <p:nvSpPr>
            <p:cNvPr id="34" name="TextBox 33"/>
            <p:cNvSpPr txBox="1"/>
            <p:nvPr/>
          </p:nvSpPr>
          <p:spPr>
            <a:xfrm>
              <a:off x="5479817" y="2245482"/>
              <a:ext cx="314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-4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51340" y="2245482"/>
              <a:ext cx="3317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-3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975104" y="2245482"/>
              <a:ext cx="34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-2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12784" y="2245482"/>
              <a:ext cx="313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-1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48826" y="2250244"/>
              <a:ext cx="314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-5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627120" y="1481143"/>
            <a:ext cx="209914" cy="1214438"/>
            <a:chOff x="2331720" y="1365250"/>
            <a:chExt cx="209914" cy="1214438"/>
          </a:xfrm>
        </p:grpSpPr>
        <p:sp>
          <p:nvSpPr>
            <p:cNvPr id="47" name="TextBox 46"/>
            <p:cNvSpPr txBox="1"/>
            <p:nvPr/>
          </p:nvSpPr>
          <p:spPr>
            <a:xfrm>
              <a:off x="2331720" y="2333467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31720" y="2087246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1720" y="1852138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31720" y="1612267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31720" y="1365250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5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24493" y="2647950"/>
            <a:ext cx="365760" cy="36933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>
              <a:buClr>
                <a:srgbClr val="FF0000"/>
              </a:buClr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552827" y="2945862"/>
            <a:ext cx="346578" cy="1213590"/>
            <a:chOff x="2257427" y="2945862"/>
            <a:chExt cx="346578" cy="1213590"/>
          </a:xfrm>
        </p:grpSpPr>
        <p:sp>
          <p:nvSpPr>
            <p:cNvPr id="79" name="TextBox 78"/>
            <p:cNvSpPr txBox="1"/>
            <p:nvPr/>
          </p:nvSpPr>
          <p:spPr>
            <a:xfrm>
              <a:off x="2257427" y="3662368"/>
              <a:ext cx="314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-4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57427" y="3426487"/>
              <a:ext cx="3317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-3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57427" y="3180178"/>
              <a:ext cx="3465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-2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57427" y="2945862"/>
              <a:ext cx="3131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-1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57427" y="3913231"/>
              <a:ext cx="314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-5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16200000">
            <a:off x="3867150" y="758508"/>
            <a:ext cx="0" cy="4114800"/>
          </a:xfrm>
          <a:prstGeom prst="line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67150" y="628650"/>
            <a:ext cx="0" cy="4114800"/>
          </a:xfrm>
          <a:prstGeom prst="line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owchart: Connector 87"/>
          <p:cNvSpPr/>
          <p:nvPr/>
        </p:nvSpPr>
        <p:spPr>
          <a:xfrm>
            <a:off x="2371726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5279229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  <a:latin typeface="Bookman Old Style" pitchFamily="18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657476" y="2774950"/>
            <a:ext cx="972343" cy="92867"/>
            <a:chOff x="6858064" y="2632710"/>
            <a:chExt cx="972343" cy="92867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7101150" y="2632710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344236" y="2632710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587322" y="2632710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830407" y="2632710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858064" y="2634137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Flowchart: Connector 86"/>
          <p:cNvSpPr/>
          <p:nvPr/>
        </p:nvSpPr>
        <p:spPr>
          <a:xfrm>
            <a:off x="3098236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11559" y="2777569"/>
            <a:ext cx="970763" cy="91440"/>
            <a:chOff x="6377836" y="2632948"/>
            <a:chExt cx="970763" cy="9144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377836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620527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63218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10590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34859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004946" y="2833529"/>
            <a:ext cx="1188684" cy="246221"/>
            <a:chOff x="4808289" y="2245482"/>
            <a:chExt cx="1188684" cy="246221"/>
          </a:xfrm>
        </p:grpSpPr>
        <p:sp>
          <p:nvSpPr>
            <p:cNvPr id="21" name="TextBox 20"/>
            <p:cNvSpPr txBox="1"/>
            <p:nvPr/>
          </p:nvSpPr>
          <p:spPr>
            <a:xfrm>
              <a:off x="4808289" y="2245482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1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52982" y="2245482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2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297675" y="2245482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3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42368" y="2245482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4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87059" y="2245482"/>
              <a:ext cx="2099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haroni" panose="02010803020104030203" pitchFamily="2" charset="-79"/>
                </a:rPr>
                <a:t>5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91" name="Flowchart: Connector 90"/>
          <p:cNvSpPr/>
          <p:nvPr/>
        </p:nvSpPr>
        <p:spPr>
          <a:xfrm>
            <a:off x="4552684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  <a:latin typeface="Bookman Old Style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 rot="16200000">
            <a:off x="3384944" y="2046216"/>
            <a:ext cx="970763" cy="91440"/>
            <a:chOff x="6377836" y="2632948"/>
            <a:chExt cx="970763" cy="9144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6377836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620527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863218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10590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34859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 rot="16200000">
            <a:off x="3383039" y="3501148"/>
            <a:ext cx="970763" cy="91440"/>
            <a:chOff x="6377836" y="2632948"/>
            <a:chExt cx="970763" cy="91440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377836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620527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863218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10590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348599" y="2632948"/>
              <a:ext cx="0" cy="9144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2" name="TextBox 91"/>
          <p:cNvSpPr txBox="1"/>
          <p:nvPr/>
        </p:nvSpPr>
        <p:spPr>
          <a:xfrm>
            <a:off x="3802082" y="2834016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3679029" y="2093118"/>
            <a:ext cx="381000" cy="1450181"/>
            <a:chOff x="2383629" y="2093118"/>
            <a:chExt cx="381000" cy="1450181"/>
          </a:xfrm>
        </p:grpSpPr>
        <p:sp>
          <p:nvSpPr>
            <p:cNvPr id="86" name="Oval 85"/>
            <p:cNvSpPr/>
            <p:nvPr/>
          </p:nvSpPr>
          <p:spPr>
            <a:xfrm>
              <a:off x="2383629" y="2093118"/>
              <a:ext cx="381000" cy="1450181"/>
            </a:xfrm>
            <a:custGeom>
              <a:avLst/>
              <a:gdLst/>
              <a:ahLst/>
              <a:cxnLst/>
              <a:rect l="l" t="t" r="r" b="b"/>
              <a:pathLst>
                <a:path w="510545" h="1180456">
                  <a:moveTo>
                    <a:pt x="255273" y="0"/>
                  </a:moveTo>
                  <a:cubicBezTo>
                    <a:pt x="412971" y="147332"/>
                    <a:pt x="510545" y="357385"/>
                    <a:pt x="510545" y="590228"/>
                  </a:cubicBezTo>
                  <a:cubicBezTo>
                    <a:pt x="510545" y="823071"/>
                    <a:pt x="412971" y="1033124"/>
                    <a:pt x="255273" y="1180456"/>
                  </a:cubicBezTo>
                  <a:cubicBezTo>
                    <a:pt x="97574" y="1033124"/>
                    <a:pt x="0" y="823071"/>
                    <a:pt x="0" y="590228"/>
                  </a:cubicBezTo>
                  <a:cubicBezTo>
                    <a:pt x="0" y="357385"/>
                    <a:pt x="97574" y="147332"/>
                    <a:pt x="255273" y="0"/>
                  </a:cubicBezTo>
                  <a:close/>
                </a:path>
              </a:pathLst>
            </a:custGeom>
            <a:noFill/>
            <a:ln w="19050">
              <a:solidFill>
                <a:srgbClr val="FF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2574132" y="2115508"/>
              <a:ext cx="789" cy="1408742"/>
            </a:xfrm>
            <a:prstGeom prst="line">
              <a:avLst/>
            </a:prstGeom>
            <a:noFill/>
            <a:ln w="19050">
              <a:solidFill>
                <a:srgbClr val="FFCC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9" name="Flowchart: Connector 88"/>
          <p:cNvSpPr/>
          <p:nvPr/>
        </p:nvSpPr>
        <p:spPr>
          <a:xfrm>
            <a:off x="3829051" y="2776031"/>
            <a:ext cx="88514" cy="88514"/>
          </a:xfrm>
          <a:prstGeom prst="flowChartConnector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  <a:latin typeface="Bookman Old Style" pitchFamily="18" charset="0"/>
            </a:endParaRPr>
          </a:p>
        </p:txBody>
      </p:sp>
      <p:sp>
        <p:nvSpPr>
          <p:cNvPr id="5" name="Plus 4"/>
          <p:cNvSpPr/>
          <p:nvPr/>
        </p:nvSpPr>
        <p:spPr>
          <a:xfrm>
            <a:off x="5593913" y="2256926"/>
            <a:ext cx="426575" cy="387795"/>
          </a:xfrm>
          <a:prstGeom prst="mathPlus">
            <a:avLst>
              <a:gd name="adj1" fmla="val 15132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3" name="Minus 12"/>
          <p:cNvSpPr/>
          <p:nvPr/>
        </p:nvSpPr>
        <p:spPr>
          <a:xfrm>
            <a:off x="1691112" y="2256926"/>
            <a:ext cx="426575" cy="387795"/>
          </a:xfrm>
          <a:prstGeom prst="mathMinus">
            <a:avLst>
              <a:gd name="adj1" fmla="val 15132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93" name="Plus 92"/>
          <p:cNvSpPr/>
          <p:nvPr/>
        </p:nvSpPr>
        <p:spPr>
          <a:xfrm>
            <a:off x="3396125" y="1040955"/>
            <a:ext cx="426575" cy="387795"/>
          </a:xfrm>
          <a:prstGeom prst="mathPlus">
            <a:avLst>
              <a:gd name="adj1" fmla="val 15132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96" name="Minus 95"/>
          <p:cNvSpPr/>
          <p:nvPr/>
        </p:nvSpPr>
        <p:spPr>
          <a:xfrm>
            <a:off x="3396125" y="4171950"/>
            <a:ext cx="426575" cy="387795"/>
          </a:xfrm>
          <a:prstGeom prst="mathMinus">
            <a:avLst>
              <a:gd name="adj1" fmla="val 15132"/>
            </a:avLst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4800" y="3009900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Behind the lens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057400" y="3009900"/>
            <a:ext cx="1501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 front of lens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424355" y="2833691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05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5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9681" y="2833366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2F</a:t>
            </a:r>
            <a:r>
              <a:rPr lang="en-US" sz="105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05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16150" y="2832425"/>
            <a:ext cx="3914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2F</a:t>
            </a:r>
            <a:r>
              <a:rPr lang="en-US" sz="105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98592" y="2832100"/>
            <a:ext cx="3161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050" b="1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4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3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1" grpId="0" animBg="1"/>
      <p:bldP spid="88" grpId="0" animBg="1"/>
      <p:bldP spid="90" grpId="0" animBg="1"/>
      <p:bldP spid="87" grpId="0" animBg="1"/>
      <p:bldP spid="91" grpId="0" animBg="1"/>
      <p:bldP spid="92" grpId="0"/>
      <p:bldP spid="89" grpId="0" animBg="1"/>
      <p:bldP spid="5" grpId="0" animBg="1"/>
      <p:bldP spid="13" grpId="0" animBg="1"/>
      <p:bldP spid="93" grpId="0" animBg="1"/>
      <p:bldP spid="96" grpId="0" animBg="1"/>
      <p:bldP spid="14" grpId="0"/>
      <p:bldP spid="14" grpId="1"/>
      <p:bldP spid="99" grpId="0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C:\Users\200313\Desktop\Backgrounds-For-Plain-Black-Wallpaper-Desktop-Background-Hd-Pics-Mob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7" y="-67678"/>
            <a:ext cx="9384635" cy="5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93519" y="971550"/>
            <a:ext cx="3767840" cy="2606076"/>
            <a:chOff x="539928" y="1104656"/>
            <a:chExt cx="3767840" cy="2606076"/>
          </a:xfrm>
        </p:grpSpPr>
        <p:grpSp>
          <p:nvGrpSpPr>
            <p:cNvPr id="5" name="Group 68"/>
            <p:cNvGrpSpPr/>
            <p:nvPr/>
          </p:nvGrpSpPr>
          <p:grpSpPr>
            <a:xfrm>
              <a:off x="539928" y="1104656"/>
              <a:ext cx="3767840" cy="2606076"/>
              <a:chOff x="609600" y="822128"/>
              <a:chExt cx="3767840" cy="2606076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713336" y="2116974"/>
                <a:ext cx="3566160" cy="843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072548" y="2133255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562700" y="838445"/>
                <a:ext cx="3097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069597" y="822128"/>
                <a:ext cx="4791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(+)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875700" y="1736476"/>
                <a:ext cx="463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(+)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9600" y="1736476"/>
                <a:ext cx="4657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(–)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90093" y="3120427"/>
                <a:ext cx="4381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(–) 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698611" y="2133255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4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1827698" y="2083497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70C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80496" y="2133255"/>
                <a:ext cx="4299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2F</a:t>
                </a:r>
                <a:r>
                  <a:rPr lang="en-US" sz="14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1154233" y="2080417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70C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729652" y="2133255"/>
                <a:ext cx="335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14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1" name="Flowchart: Connector 20"/>
              <p:cNvSpPr/>
              <p:nvPr/>
            </p:nvSpPr>
            <p:spPr>
              <a:xfrm>
                <a:off x="3853474" y="2083348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70C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017866" y="2133255"/>
                <a:ext cx="4299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2F</a:t>
                </a:r>
                <a:r>
                  <a:rPr lang="en-US" sz="1400" b="1" baseline="-25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3" name="Flowchart: Connector 22"/>
              <p:cNvSpPr/>
              <p:nvPr/>
            </p:nvSpPr>
            <p:spPr>
              <a:xfrm>
                <a:off x="3178789" y="2083443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70C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539503" y="903842"/>
                <a:ext cx="0" cy="2427108"/>
              </a:xfrm>
              <a:prstGeom prst="line">
                <a:avLst/>
              </a:prstGeom>
              <a:ln w="19050">
                <a:solidFill>
                  <a:schemeClr val="bg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2458979" y="213325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  <a:cs typeface="Arial" panose="020B0604020202020204" pitchFamily="34" charset="0"/>
                  </a:rPr>
                  <a:t>O</a:t>
                </a:r>
              </a:p>
            </p:txBody>
          </p:sp>
          <p:sp>
            <p:nvSpPr>
              <p:cNvPr id="26" name="Flowchart: Connector 25"/>
              <p:cNvSpPr/>
              <p:nvPr/>
            </p:nvSpPr>
            <p:spPr>
              <a:xfrm>
                <a:off x="2502408" y="2089734"/>
                <a:ext cx="73152" cy="73152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70C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2296558" y="1720396"/>
              <a:ext cx="342455" cy="1359354"/>
              <a:chOff x="2296558" y="1720396"/>
              <a:chExt cx="342455" cy="1359354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2468044" y="1720396"/>
                <a:ext cx="1888" cy="1359354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33"/>
              <p:cNvSpPr/>
              <p:nvPr/>
            </p:nvSpPr>
            <p:spPr>
              <a:xfrm>
                <a:off x="2296558" y="1720752"/>
                <a:ext cx="342455" cy="1358998"/>
              </a:xfrm>
              <a:custGeom>
                <a:avLst/>
                <a:gdLst>
                  <a:gd name="connsiteX0" fmla="*/ 0 w 438716"/>
                  <a:gd name="connsiteY0" fmla="*/ 1011002 h 2022003"/>
                  <a:gd name="connsiteX1" fmla="*/ 219358 w 438716"/>
                  <a:gd name="connsiteY1" fmla="*/ 0 h 2022003"/>
                  <a:gd name="connsiteX2" fmla="*/ 438716 w 438716"/>
                  <a:gd name="connsiteY2" fmla="*/ 1011002 h 2022003"/>
                  <a:gd name="connsiteX3" fmla="*/ 219358 w 438716"/>
                  <a:gd name="connsiteY3" fmla="*/ 2022004 h 2022003"/>
                  <a:gd name="connsiteX4" fmla="*/ 0 w 438716"/>
                  <a:gd name="connsiteY4" fmla="*/ 1011002 h 2022003"/>
                  <a:gd name="connsiteX0" fmla="*/ 0 w 438716"/>
                  <a:gd name="connsiteY0" fmla="*/ 1023784 h 2034786"/>
                  <a:gd name="connsiteX1" fmla="*/ 219358 w 438716"/>
                  <a:gd name="connsiteY1" fmla="*/ 12782 h 2034786"/>
                  <a:gd name="connsiteX2" fmla="*/ 438716 w 438716"/>
                  <a:gd name="connsiteY2" fmla="*/ 1023784 h 2034786"/>
                  <a:gd name="connsiteX3" fmla="*/ 219358 w 438716"/>
                  <a:gd name="connsiteY3" fmla="*/ 2034786 h 2034786"/>
                  <a:gd name="connsiteX4" fmla="*/ 0 w 438716"/>
                  <a:gd name="connsiteY4" fmla="*/ 1023784 h 2034786"/>
                  <a:gd name="connsiteX0" fmla="*/ 0 w 438716"/>
                  <a:gd name="connsiteY0" fmla="*/ 1023784 h 2034786"/>
                  <a:gd name="connsiteX1" fmla="*/ 219358 w 438716"/>
                  <a:gd name="connsiteY1" fmla="*/ 12782 h 2034786"/>
                  <a:gd name="connsiteX2" fmla="*/ 438716 w 438716"/>
                  <a:gd name="connsiteY2" fmla="*/ 1023784 h 2034786"/>
                  <a:gd name="connsiteX3" fmla="*/ 219358 w 438716"/>
                  <a:gd name="connsiteY3" fmla="*/ 2034786 h 2034786"/>
                  <a:gd name="connsiteX4" fmla="*/ 0 w 438716"/>
                  <a:gd name="connsiteY4" fmla="*/ 1023784 h 2034786"/>
                  <a:gd name="connsiteX0" fmla="*/ 0 w 438716"/>
                  <a:gd name="connsiteY0" fmla="*/ 1023784 h 2034786"/>
                  <a:gd name="connsiteX1" fmla="*/ 219358 w 438716"/>
                  <a:gd name="connsiteY1" fmla="*/ 12782 h 2034786"/>
                  <a:gd name="connsiteX2" fmla="*/ 438716 w 438716"/>
                  <a:gd name="connsiteY2" fmla="*/ 1023784 h 2034786"/>
                  <a:gd name="connsiteX3" fmla="*/ 219358 w 438716"/>
                  <a:gd name="connsiteY3" fmla="*/ 2034786 h 2034786"/>
                  <a:gd name="connsiteX4" fmla="*/ 0 w 438716"/>
                  <a:gd name="connsiteY4" fmla="*/ 1023784 h 2034786"/>
                  <a:gd name="connsiteX0" fmla="*/ 8 w 438724"/>
                  <a:gd name="connsiteY0" fmla="*/ 1020635 h 2041162"/>
                  <a:gd name="connsiteX1" fmla="*/ 219366 w 438724"/>
                  <a:gd name="connsiteY1" fmla="*/ 9633 h 2041162"/>
                  <a:gd name="connsiteX2" fmla="*/ 438724 w 438724"/>
                  <a:gd name="connsiteY2" fmla="*/ 1020635 h 2041162"/>
                  <a:gd name="connsiteX3" fmla="*/ 213016 w 438724"/>
                  <a:gd name="connsiteY3" fmla="*/ 2041162 h 2041162"/>
                  <a:gd name="connsiteX4" fmla="*/ 8 w 438724"/>
                  <a:gd name="connsiteY4" fmla="*/ 1020635 h 2041162"/>
                  <a:gd name="connsiteX0" fmla="*/ 8 w 438724"/>
                  <a:gd name="connsiteY0" fmla="*/ 1020635 h 2041162"/>
                  <a:gd name="connsiteX1" fmla="*/ 219366 w 438724"/>
                  <a:gd name="connsiteY1" fmla="*/ 9633 h 2041162"/>
                  <a:gd name="connsiteX2" fmla="*/ 438724 w 438724"/>
                  <a:gd name="connsiteY2" fmla="*/ 1020635 h 2041162"/>
                  <a:gd name="connsiteX3" fmla="*/ 213016 w 438724"/>
                  <a:gd name="connsiteY3" fmla="*/ 2041162 h 2041162"/>
                  <a:gd name="connsiteX4" fmla="*/ 8 w 438724"/>
                  <a:gd name="connsiteY4" fmla="*/ 1020635 h 2041162"/>
                  <a:gd name="connsiteX0" fmla="*/ 7 w 438723"/>
                  <a:gd name="connsiteY0" fmla="*/ 1020635 h 2041162"/>
                  <a:gd name="connsiteX1" fmla="*/ 219365 w 438723"/>
                  <a:gd name="connsiteY1" fmla="*/ 9633 h 2041162"/>
                  <a:gd name="connsiteX2" fmla="*/ 438723 w 438723"/>
                  <a:gd name="connsiteY2" fmla="*/ 1020635 h 2041162"/>
                  <a:gd name="connsiteX3" fmla="*/ 213015 w 438723"/>
                  <a:gd name="connsiteY3" fmla="*/ 2041162 h 2041162"/>
                  <a:gd name="connsiteX4" fmla="*/ 7 w 438723"/>
                  <a:gd name="connsiteY4" fmla="*/ 1020635 h 2041162"/>
                  <a:gd name="connsiteX0" fmla="*/ 2 w 438718"/>
                  <a:gd name="connsiteY0" fmla="*/ 1020626 h 2036390"/>
                  <a:gd name="connsiteX1" fmla="*/ 219360 w 438718"/>
                  <a:gd name="connsiteY1" fmla="*/ 9624 h 2036390"/>
                  <a:gd name="connsiteX2" fmla="*/ 438718 w 438718"/>
                  <a:gd name="connsiteY2" fmla="*/ 1020626 h 2036390"/>
                  <a:gd name="connsiteX3" fmla="*/ 222535 w 438718"/>
                  <a:gd name="connsiteY3" fmla="*/ 2036390 h 2036390"/>
                  <a:gd name="connsiteX4" fmla="*/ 2 w 438718"/>
                  <a:gd name="connsiteY4" fmla="*/ 1020626 h 2036390"/>
                  <a:gd name="connsiteX0" fmla="*/ 2 w 438718"/>
                  <a:gd name="connsiteY0" fmla="*/ 1020626 h 2036390"/>
                  <a:gd name="connsiteX1" fmla="*/ 219360 w 438718"/>
                  <a:gd name="connsiteY1" fmla="*/ 9624 h 2036390"/>
                  <a:gd name="connsiteX2" fmla="*/ 438718 w 438718"/>
                  <a:gd name="connsiteY2" fmla="*/ 1020626 h 2036390"/>
                  <a:gd name="connsiteX3" fmla="*/ 222535 w 438718"/>
                  <a:gd name="connsiteY3" fmla="*/ 2036390 h 2036390"/>
                  <a:gd name="connsiteX4" fmla="*/ 2 w 438718"/>
                  <a:gd name="connsiteY4" fmla="*/ 1020626 h 2036390"/>
                  <a:gd name="connsiteX0" fmla="*/ 2 w 438718"/>
                  <a:gd name="connsiteY0" fmla="*/ 1020626 h 2036390"/>
                  <a:gd name="connsiteX1" fmla="*/ 219360 w 438718"/>
                  <a:gd name="connsiteY1" fmla="*/ 9624 h 2036390"/>
                  <a:gd name="connsiteX2" fmla="*/ 438718 w 438718"/>
                  <a:gd name="connsiteY2" fmla="*/ 1020626 h 2036390"/>
                  <a:gd name="connsiteX3" fmla="*/ 222535 w 438718"/>
                  <a:gd name="connsiteY3" fmla="*/ 2036390 h 2036390"/>
                  <a:gd name="connsiteX4" fmla="*/ 2 w 438718"/>
                  <a:gd name="connsiteY4" fmla="*/ 1020626 h 2036390"/>
                  <a:gd name="connsiteX0" fmla="*/ 28853 w 245036"/>
                  <a:gd name="connsiteY0" fmla="*/ 2055082 h 2055082"/>
                  <a:gd name="connsiteX1" fmla="*/ 25678 w 245036"/>
                  <a:gd name="connsiteY1" fmla="*/ 28316 h 2055082"/>
                  <a:gd name="connsiteX2" fmla="*/ 245036 w 245036"/>
                  <a:gd name="connsiteY2" fmla="*/ 1039318 h 2055082"/>
                  <a:gd name="connsiteX3" fmla="*/ 28853 w 245036"/>
                  <a:gd name="connsiteY3" fmla="*/ 2055082 h 2055082"/>
                  <a:gd name="connsiteX0" fmla="*/ 28853 w 245036"/>
                  <a:gd name="connsiteY0" fmla="*/ 2055082 h 2055082"/>
                  <a:gd name="connsiteX1" fmla="*/ 25678 w 245036"/>
                  <a:gd name="connsiteY1" fmla="*/ 28316 h 2055082"/>
                  <a:gd name="connsiteX2" fmla="*/ 245036 w 245036"/>
                  <a:gd name="connsiteY2" fmla="*/ 1039318 h 2055082"/>
                  <a:gd name="connsiteX3" fmla="*/ 28853 w 245036"/>
                  <a:gd name="connsiteY3" fmla="*/ 2055082 h 2055082"/>
                  <a:gd name="connsiteX0" fmla="*/ 28853 w 28853"/>
                  <a:gd name="connsiteY0" fmla="*/ 2026766 h 2026766"/>
                  <a:gd name="connsiteX1" fmla="*/ 25678 w 28853"/>
                  <a:gd name="connsiteY1" fmla="*/ 0 h 2026766"/>
                  <a:gd name="connsiteX2" fmla="*/ 28853 w 28853"/>
                  <a:gd name="connsiteY2" fmla="*/ 2026766 h 2026766"/>
                  <a:gd name="connsiteX0" fmla="*/ 28853 w 101882"/>
                  <a:gd name="connsiteY0" fmla="*/ 2026766 h 2026766"/>
                  <a:gd name="connsiteX1" fmla="*/ 25678 w 101882"/>
                  <a:gd name="connsiteY1" fmla="*/ 0 h 2026766"/>
                  <a:gd name="connsiteX2" fmla="*/ 28853 w 101882"/>
                  <a:gd name="connsiteY2" fmla="*/ 2026766 h 2026766"/>
                  <a:gd name="connsiteX0" fmla="*/ 159894 w 232923"/>
                  <a:gd name="connsiteY0" fmla="*/ 2026766 h 2026766"/>
                  <a:gd name="connsiteX1" fmla="*/ 156719 w 232923"/>
                  <a:gd name="connsiteY1" fmla="*/ 0 h 2026766"/>
                  <a:gd name="connsiteX2" fmla="*/ 159894 w 232923"/>
                  <a:gd name="connsiteY2" fmla="*/ 2026766 h 2026766"/>
                  <a:gd name="connsiteX0" fmla="*/ 159894 w 304888"/>
                  <a:gd name="connsiteY0" fmla="*/ 2026766 h 2026766"/>
                  <a:gd name="connsiteX1" fmla="*/ 156719 w 304888"/>
                  <a:gd name="connsiteY1" fmla="*/ 0 h 2026766"/>
                  <a:gd name="connsiteX2" fmla="*/ 159894 w 304888"/>
                  <a:gd name="connsiteY2" fmla="*/ 2026766 h 2026766"/>
                  <a:gd name="connsiteX0" fmla="*/ 253837 w 398831"/>
                  <a:gd name="connsiteY0" fmla="*/ 2026766 h 2026766"/>
                  <a:gd name="connsiteX1" fmla="*/ 250662 w 398831"/>
                  <a:gd name="connsiteY1" fmla="*/ 0 h 2026766"/>
                  <a:gd name="connsiteX2" fmla="*/ 253837 w 398831"/>
                  <a:gd name="connsiteY2" fmla="*/ 2026766 h 2026766"/>
                  <a:gd name="connsiteX0" fmla="*/ 253837 w 501389"/>
                  <a:gd name="connsiteY0" fmla="*/ 2026766 h 2026766"/>
                  <a:gd name="connsiteX1" fmla="*/ 250662 w 501389"/>
                  <a:gd name="connsiteY1" fmla="*/ 0 h 2026766"/>
                  <a:gd name="connsiteX2" fmla="*/ 253837 w 501389"/>
                  <a:gd name="connsiteY2" fmla="*/ 2026766 h 202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1389" h="2026766">
                    <a:moveTo>
                      <a:pt x="253837" y="2026766"/>
                    </a:moveTo>
                    <a:cubicBezTo>
                      <a:pt x="-85142" y="1355822"/>
                      <a:pt x="-83024" y="674119"/>
                      <a:pt x="250662" y="0"/>
                    </a:cubicBezTo>
                    <a:cubicBezTo>
                      <a:pt x="587477" y="682733"/>
                      <a:pt x="581391" y="1363083"/>
                      <a:pt x="253837" y="2026766"/>
                    </a:cubicBez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27" name="Straight Arrow Connector 26"/>
          <p:cNvCxnSpPr/>
          <p:nvPr/>
        </p:nvCxnSpPr>
        <p:spPr>
          <a:xfrm>
            <a:off x="3848919" y="2239156"/>
            <a:ext cx="0" cy="450945"/>
          </a:xfrm>
          <a:prstGeom prst="straightConnector1">
            <a:avLst/>
          </a:prstGeom>
          <a:ln w="28575">
            <a:solidFill>
              <a:srgbClr val="00FFFF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 flipH="1" flipV="1">
            <a:off x="1047580" y="2088035"/>
            <a:ext cx="365760" cy="0"/>
          </a:xfrm>
          <a:prstGeom prst="straightConnector1">
            <a:avLst/>
          </a:prstGeom>
          <a:ln w="28575">
            <a:solidFill>
              <a:srgbClr val="00FFFF"/>
            </a:solidFill>
            <a:prstDash val="solid"/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5207" y="162900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9493" y="22646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709219" y="264565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itchFamily="18" charset="0"/>
              </a:rPr>
              <a:t>A'</a:t>
            </a:r>
            <a:endParaRPr lang="en-US" sz="1400" b="1" baseline="30000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86037" y="2000250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itchFamily="18" charset="0"/>
              </a:rPr>
              <a:t>B'</a:t>
            </a:r>
          </a:p>
        </p:txBody>
      </p:sp>
      <p:grpSp>
        <p:nvGrpSpPr>
          <p:cNvPr id="35" name="Group 71"/>
          <p:cNvGrpSpPr/>
          <p:nvPr/>
        </p:nvGrpSpPr>
        <p:grpSpPr>
          <a:xfrm>
            <a:off x="1624424" y="2609337"/>
            <a:ext cx="1395181" cy="338554"/>
            <a:chOff x="5782353" y="1400460"/>
            <a:chExt cx="1429738" cy="338554"/>
          </a:xfrm>
        </p:grpSpPr>
        <p:sp>
          <p:nvSpPr>
            <p:cNvPr id="36" name="Rectangle 35"/>
            <p:cNvSpPr/>
            <p:nvPr/>
          </p:nvSpPr>
          <p:spPr>
            <a:xfrm>
              <a:off x="5851759" y="1410276"/>
              <a:ext cx="1302469" cy="3189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82353" y="1400460"/>
              <a:ext cx="14297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Optical centre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38972" y="1785182"/>
            <a:ext cx="1569589" cy="368957"/>
            <a:chOff x="1168172" y="3172056"/>
            <a:chExt cx="1569589" cy="368957"/>
          </a:xfrm>
        </p:grpSpPr>
        <p:cxnSp>
          <p:nvCxnSpPr>
            <p:cNvPr id="39" name="Straight Arrow Connector 38"/>
            <p:cNvCxnSpPr>
              <a:stCxn id="34" idx="3"/>
            </p:cNvCxnSpPr>
            <p:nvPr/>
          </p:nvCxnSpPr>
          <p:spPr>
            <a:xfrm flipH="1" flipV="1">
              <a:off x="1168172" y="3512341"/>
              <a:ext cx="1569589" cy="28672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1266485" y="3172056"/>
              <a:ext cx="8162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Distance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90288" y="1815149"/>
            <a:ext cx="1221897" cy="307777"/>
            <a:chOff x="1430148" y="3207897"/>
            <a:chExt cx="794295" cy="307777"/>
          </a:xfrm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1533478" y="3512341"/>
              <a:ext cx="690965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430148" y="3207897"/>
              <a:ext cx="530603" cy="307777"/>
            </a:xfrm>
            <a:prstGeom prst="rect">
              <a:avLst/>
            </a:prstGeom>
            <a:ln w="25400">
              <a:noFill/>
              <a:prstDash val="sys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Distance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85778" y="980157"/>
            <a:ext cx="923588" cy="1239242"/>
            <a:chOff x="778467" y="2790186"/>
            <a:chExt cx="923588" cy="1239242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1695450" y="2790186"/>
              <a:ext cx="6605" cy="1239242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778467" y="3134234"/>
              <a:ext cx="8162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Distance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91166" y="2298944"/>
            <a:ext cx="818175" cy="1276350"/>
            <a:chOff x="883880" y="2849347"/>
            <a:chExt cx="818175" cy="1276350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1702055" y="2849347"/>
              <a:ext cx="0" cy="1276350"/>
            </a:xfrm>
            <a:prstGeom prst="straightConnector1">
              <a:avLst/>
            </a:prstGeom>
            <a:ln w="25400">
              <a:solidFill>
                <a:srgbClr val="FFC000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883880" y="3438414"/>
              <a:ext cx="8162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Distance</a:t>
              </a:r>
            </a:p>
          </p:txBody>
        </p:sp>
      </p:grpSp>
      <p:grpSp>
        <p:nvGrpSpPr>
          <p:cNvPr id="50" name="Group 65"/>
          <p:cNvGrpSpPr/>
          <p:nvPr/>
        </p:nvGrpSpPr>
        <p:grpSpPr>
          <a:xfrm>
            <a:off x="3469985" y="2927140"/>
            <a:ext cx="780683" cy="338554"/>
            <a:chOff x="5836442" y="1311730"/>
            <a:chExt cx="663580" cy="338554"/>
          </a:xfrm>
        </p:grpSpPr>
        <p:sp>
          <p:nvSpPr>
            <p:cNvPr id="51" name="Rectangle 50"/>
            <p:cNvSpPr/>
            <p:nvPr/>
          </p:nvSpPr>
          <p:spPr>
            <a:xfrm>
              <a:off x="5836442" y="1335939"/>
              <a:ext cx="663580" cy="2901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40330" y="1311730"/>
              <a:ext cx="6557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Image</a:t>
              </a:r>
            </a:p>
          </p:txBody>
        </p:sp>
      </p:grpSp>
      <p:grpSp>
        <p:nvGrpSpPr>
          <p:cNvPr id="53" name="Group 62"/>
          <p:cNvGrpSpPr/>
          <p:nvPr/>
        </p:nvGrpSpPr>
        <p:grpSpPr>
          <a:xfrm>
            <a:off x="814137" y="1348763"/>
            <a:ext cx="832734" cy="338554"/>
            <a:chOff x="5899451" y="1316492"/>
            <a:chExt cx="707821" cy="338554"/>
          </a:xfrm>
        </p:grpSpPr>
        <p:sp>
          <p:nvSpPr>
            <p:cNvPr id="54" name="Rectangle 53"/>
            <p:cNvSpPr/>
            <p:nvPr/>
          </p:nvSpPr>
          <p:spPr>
            <a:xfrm>
              <a:off x="5899451" y="1340701"/>
              <a:ext cx="707821" cy="290137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48926" y="1316492"/>
              <a:ext cx="6407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rial" panose="020B0604020202020204" pitchFamily="34" charset="0"/>
                </a:rPr>
                <a:t>Object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152400" y="56243"/>
            <a:ext cx="4842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Cartesian sign convention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572000" y="6667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1.	Object should be always to the left of the lens.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572000" y="133350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	All distances parallel to principal axis are measured from the optical centre of the lens.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72000" y="20002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right of origin are +ve</a:t>
            </a:r>
          </a:p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left of origin are –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  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572000" y="266700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4.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measured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perpendicular to and above the principal axis are +ve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72000" y="33337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5.	The distances measured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perpendicular 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  below the principal axis are –ve</a:t>
            </a:r>
          </a:p>
        </p:txBody>
      </p:sp>
    </p:spTree>
    <p:extLst>
      <p:ext uri="{BB962C8B-B14F-4D97-AF65-F5344CB8AC3E}">
        <p14:creationId xmlns:p14="http://schemas.microsoft.com/office/powerpoint/2010/main" val="227263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58" grpId="0"/>
      <p:bldP spid="59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:\Users\200313\Desktop\Backgrounds-For-Plain-Black-Wallpaper-Desktop-Background-Hd-Pics-Mob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7" y="-67678"/>
            <a:ext cx="9384635" cy="5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56243"/>
            <a:ext cx="4842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Cartesian sign convention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6667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1.	Object should be always to the left of the lens.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33350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	All distances parallel to principal axis are measured from the optical centre of the lens.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0002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right of origin are +ve</a:t>
            </a:r>
          </a:p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left of origin are –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  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66700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4.	The distances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measured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perpendicular to and above the principal axis are +ve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333750"/>
            <a:ext cx="4648200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5.	The distances measured </a:t>
            </a:r>
            <a:r>
              <a:rPr lang="en-US" sz="1800" b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perpendicular to </a:t>
            </a:r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  below the principal axis are –ve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" y="1733550"/>
            <a:ext cx="3225140" cy="1881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"/>
            <a:ext cx="3446344" cy="288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0" y="3982819"/>
            <a:ext cx="3929742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6.	Focal length of convex lens is +</a:t>
            </a:r>
            <a:r>
              <a:rPr lang="en-US" sz="1800" b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0342" y="4357790"/>
            <a:ext cx="3581400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Focal length of concave lens is –</a:t>
            </a:r>
            <a:r>
              <a:rPr lang="en-US" sz="1800" b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</a:t>
            </a:r>
            <a:endParaRPr lang="en-US" sz="1800" b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566739"/>
            <a:ext cx="2810603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4041" y="107952"/>
            <a:ext cx="20197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Lens Formula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09394" y="1313638"/>
            <a:ext cx="39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rPr>
              <a:t>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1505" y="136443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rPr>
              <a:t>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4383" y="1313638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rPr>
              <a:t>v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04800" y="1941850"/>
            <a:ext cx="3082438" cy="400110"/>
            <a:chOff x="198120" y="2135386"/>
            <a:chExt cx="3082438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98120" y="2135386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v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57045" y="2135386"/>
              <a:ext cx="1823513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Image distance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96900" y="2334647"/>
              <a:ext cx="731520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6" name="Group 30"/>
          <p:cNvGrpSpPr/>
          <p:nvPr/>
        </p:nvGrpSpPr>
        <p:grpSpPr>
          <a:xfrm>
            <a:off x="304805" y="2443443"/>
            <a:ext cx="3082433" cy="400110"/>
            <a:chOff x="156350" y="2775466"/>
            <a:chExt cx="3082433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56350" y="2775466"/>
              <a:ext cx="3642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u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15270" y="2775466"/>
              <a:ext cx="1823513" cy="369332"/>
            </a:xfrm>
            <a:prstGeom prst="rect">
              <a:avLst/>
            </a:prstGeom>
            <a:solidFill>
              <a:srgbClr val="6600CC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Object distance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54033" y="2978397"/>
              <a:ext cx="731520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0" name="Group 31"/>
          <p:cNvGrpSpPr/>
          <p:nvPr/>
        </p:nvGrpSpPr>
        <p:grpSpPr>
          <a:xfrm>
            <a:off x="332946" y="2933652"/>
            <a:ext cx="3079692" cy="400110"/>
            <a:chOff x="180546" y="3347708"/>
            <a:chExt cx="3079692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180546" y="3347708"/>
              <a:ext cx="288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f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10532" y="3360420"/>
              <a:ext cx="1849706" cy="36933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Focal length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547518" y="3550963"/>
              <a:ext cx="731520" cy="1588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tailEnd type="stealth" w="lg" len="lg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4" name="Group 27"/>
          <p:cNvGrpSpPr/>
          <p:nvPr/>
        </p:nvGrpSpPr>
        <p:grpSpPr>
          <a:xfrm>
            <a:off x="888434" y="941392"/>
            <a:ext cx="2216719" cy="667518"/>
            <a:chOff x="270903" y="753516"/>
            <a:chExt cx="1768230" cy="667518"/>
          </a:xfrm>
        </p:grpSpPr>
        <p:sp>
          <p:nvSpPr>
            <p:cNvPr id="25" name="TextBox 24"/>
            <p:cNvSpPr txBox="1"/>
            <p:nvPr/>
          </p:nvSpPr>
          <p:spPr>
            <a:xfrm>
              <a:off x="962315" y="753516"/>
              <a:ext cx="2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56289" y="753516"/>
              <a:ext cx="2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0903" y="753516"/>
              <a:ext cx="2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87592" y="1158630"/>
              <a:ext cx="27432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9" name="Straight Connector 28"/>
            <p:cNvCxnSpPr/>
            <p:nvPr/>
          </p:nvCxnSpPr>
          <p:spPr>
            <a:xfrm>
              <a:off x="974632" y="1158630"/>
              <a:ext cx="27432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" name="Straight Connector 29"/>
            <p:cNvCxnSpPr/>
            <p:nvPr/>
          </p:nvCxnSpPr>
          <p:spPr>
            <a:xfrm>
              <a:off x="1750415" y="1158630"/>
              <a:ext cx="27432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31" name="TextBox 30"/>
            <p:cNvSpPr txBox="1"/>
            <p:nvPr/>
          </p:nvSpPr>
          <p:spPr>
            <a:xfrm>
              <a:off x="601657" y="897814"/>
              <a:ext cx="3186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800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–</a:t>
              </a:r>
              <a:endParaRPr lang="en-US" sz="28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1563" y="897814"/>
              <a:ext cx="3224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8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=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5257800" y="971550"/>
            <a:ext cx="3068469" cy="584775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Magnification </a:t>
            </a: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(</a:t>
            </a: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</a:t>
            </a:r>
            <a:r>
              <a:rPr lang="en-US" sz="32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64322" y="1869218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Magnification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43220" y="1881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99687" y="1733550"/>
            <a:ext cx="1940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size of the image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99687" y="2139775"/>
            <a:ext cx="1929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size of the object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37016" y="1733550"/>
            <a:ext cx="57259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anose="020B0602020104020603" pitchFamily="34" charset="0"/>
              </a:rPr>
              <a:t>(h</a:t>
            </a:r>
            <a:r>
              <a:rPr lang="en-US" sz="2000" b="1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r>
              <a:rPr lang="en-US" sz="2000" b="1" dirty="0">
                <a:solidFill>
                  <a:prstClr val="black"/>
                </a:solidFill>
                <a:latin typeface="Tw Cen MT" panose="020B0602020104020603" pitchFamily="34" charset="0"/>
              </a:rPr>
              <a:t>)</a:t>
            </a:r>
            <a:endParaRPr lang="en-US" sz="2000" b="1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37016" y="2139775"/>
            <a:ext cx="572593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w Cen MT" panose="020B0602020104020603" pitchFamily="34" charset="0"/>
              </a:rPr>
              <a:t>(h</a:t>
            </a:r>
            <a:r>
              <a:rPr lang="en-US" sz="2000" b="1" baseline="-25000" dirty="0">
                <a:latin typeface="Tw Cen MT" panose="020B0602020104020603" pitchFamily="34" charset="0"/>
              </a:rPr>
              <a:t>1</a:t>
            </a:r>
            <a:r>
              <a:rPr lang="en-US" sz="2000" b="1" dirty="0">
                <a:latin typeface="Tw Cen MT" panose="020B0602020104020603" pitchFamily="34" charset="0"/>
              </a:rPr>
              <a:t>)</a:t>
            </a:r>
            <a:endParaRPr lang="en-US" sz="2000" b="1" baseline="-25000" dirty="0">
              <a:latin typeface="Tw Cen MT" panose="020B0602020104020603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304279" y="2129790"/>
            <a:ext cx="256032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4" name="TextBox 43"/>
          <p:cNvSpPr txBox="1"/>
          <p:nvPr/>
        </p:nvSpPr>
        <p:spPr>
          <a:xfrm>
            <a:off x="6271266" y="3482515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rPr>
              <a:t>M =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7117080" y="3232609"/>
            <a:ext cx="769620" cy="961108"/>
            <a:chOff x="1340119" y="3845845"/>
            <a:chExt cx="769620" cy="961108"/>
          </a:xfrm>
        </p:grpSpPr>
        <p:sp>
          <p:nvSpPr>
            <p:cNvPr id="46" name="TextBox 45"/>
            <p:cNvSpPr txBox="1"/>
            <p:nvPr/>
          </p:nvSpPr>
          <p:spPr>
            <a:xfrm>
              <a:off x="1602869" y="3845845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h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80031" y="4345288"/>
              <a:ext cx="479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h</a:t>
              </a:r>
              <a:r>
                <a:rPr lang="en-US" sz="2400" b="1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1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1340119" y="4316710"/>
              <a:ext cx="73152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49" name="TextBox 48"/>
          <p:cNvSpPr txBox="1"/>
          <p:nvPr/>
        </p:nvSpPr>
        <p:spPr>
          <a:xfrm>
            <a:off x="7858055" y="348251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rPr>
              <a:t>=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366760" y="3249149"/>
            <a:ext cx="548640" cy="915690"/>
            <a:chOff x="1636960" y="3862685"/>
            <a:chExt cx="548640" cy="915690"/>
          </a:xfrm>
        </p:grpSpPr>
        <p:sp>
          <p:nvSpPr>
            <p:cNvPr id="51" name="TextBox 50"/>
            <p:cNvSpPr txBox="1"/>
            <p:nvPr/>
          </p:nvSpPr>
          <p:spPr>
            <a:xfrm>
              <a:off x="1649978" y="3862685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v</a:t>
              </a:r>
              <a:endParaRPr lang="en-US" sz="24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50780" y="4316710"/>
              <a:ext cx="399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alligraphy" pitchFamily="66" charset="0"/>
                </a:rPr>
                <a:t>u</a:t>
              </a:r>
              <a:endParaRPr lang="en-US" sz="24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itchFamily="66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1636960" y="4316710"/>
              <a:ext cx="548640" cy="0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54" name="Group 53"/>
          <p:cNvGrpSpPr/>
          <p:nvPr/>
        </p:nvGrpSpPr>
        <p:grpSpPr>
          <a:xfrm>
            <a:off x="7099934" y="3251358"/>
            <a:ext cx="365760" cy="369332"/>
            <a:chOff x="6577479" y="4095750"/>
            <a:chExt cx="365760" cy="369332"/>
          </a:xfrm>
        </p:grpSpPr>
        <p:sp>
          <p:nvSpPr>
            <p:cNvPr id="55" name="Oval 54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99934" y="3744333"/>
            <a:ext cx="365760" cy="369332"/>
            <a:chOff x="6577479" y="4095750"/>
            <a:chExt cx="365760" cy="369332"/>
          </a:xfrm>
        </p:grpSpPr>
        <p:sp>
          <p:nvSpPr>
            <p:cNvPr id="58" name="Oval 57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81001" y="3403557"/>
            <a:ext cx="28776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If 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&gt; 1,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image is magnified   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5331970" y="2644765"/>
            <a:ext cx="1368894" cy="818677"/>
            <a:chOff x="3744126" y="3886436"/>
            <a:chExt cx="1368894" cy="818677"/>
          </a:xfrm>
        </p:grpSpPr>
        <p:sp>
          <p:nvSpPr>
            <p:cNvPr id="62" name="Oval Callout 61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82148"/>
                <a:gd name="adj2" fmla="val 3931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31662" y="398145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If size of Image is 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381000" y="3837451"/>
            <a:ext cx="287655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If 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&lt; 1,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image is diminished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1001" y="4271344"/>
            <a:ext cx="342899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If M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= 1,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image is of the same size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5316055" y="3962885"/>
            <a:ext cx="1368894" cy="818677"/>
            <a:chOff x="3744126" y="3886436"/>
            <a:chExt cx="1368894" cy="818677"/>
          </a:xfrm>
        </p:grpSpPr>
        <p:sp>
          <p:nvSpPr>
            <p:cNvPr id="67" name="Oval Callout 66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77619"/>
                <a:gd name="adj2" fmla="val -4776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31662" y="398145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size of object is 2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493261" y="2528598"/>
            <a:ext cx="2016357" cy="715089"/>
          </a:xfrm>
          <a:prstGeom prst="wedgeRoundRectCallout">
            <a:avLst>
              <a:gd name="adj1" fmla="val 44582"/>
              <a:gd name="adj2" fmla="val 102270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M = 2 i.e. greater </a:t>
            </a:r>
          </a:p>
          <a:p>
            <a:r>
              <a:rPr lang="en-US" b="1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than 1 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7099934" y="3249943"/>
            <a:ext cx="365760" cy="369332"/>
            <a:chOff x="6577479" y="4095750"/>
            <a:chExt cx="365760" cy="369332"/>
          </a:xfrm>
        </p:grpSpPr>
        <p:sp>
          <p:nvSpPr>
            <p:cNvPr id="71" name="Oval 70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099934" y="3742918"/>
            <a:ext cx="365760" cy="369332"/>
            <a:chOff x="6577479" y="4095750"/>
            <a:chExt cx="365760" cy="369332"/>
          </a:xfrm>
        </p:grpSpPr>
        <p:sp>
          <p:nvSpPr>
            <p:cNvPr id="74" name="Oval 73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331970" y="2643350"/>
            <a:ext cx="1368894" cy="818677"/>
            <a:chOff x="3744126" y="3886436"/>
            <a:chExt cx="1368894" cy="818677"/>
          </a:xfrm>
        </p:grpSpPr>
        <p:sp>
          <p:nvSpPr>
            <p:cNvPr id="77" name="Oval Callout 76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82148"/>
                <a:gd name="adj2" fmla="val 39313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31662" y="398145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If size of Image is 2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316055" y="3961470"/>
            <a:ext cx="1368894" cy="818677"/>
            <a:chOff x="3744126" y="3886436"/>
            <a:chExt cx="1368894" cy="818677"/>
          </a:xfrm>
        </p:grpSpPr>
        <p:sp>
          <p:nvSpPr>
            <p:cNvPr id="80" name="Oval Callout 79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77619"/>
                <a:gd name="adj2" fmla="val -4776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31662" y="398145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size of object is 4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493261" y="2527183"/>
            <a:ext cx="1907539" cy="715089"/>
          </a:xfrm>
          <a:prstGeom prst="wedgeRoundRectCallout">
            <a:avLst>
              <a:gd name="adj1" fmla="val 50043"/>
              <a:gd name="adj2" fmla="val 100494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M = 1/2 i.e. less </a:t>
            </a:r>
          </a:p>
          <a:p>
            <a:r>
              <a:rPr lang="en-US" b="1" dirty="0">
                <a:solidFill>
                  <a:sysClr val="windowText" lastClr="000000"/>
                </a:solidFill>
                <a:latin typeface="Tw Cen MT" panose="020B0602020104020603" pitchFamily="34" charset="0"/>
              </a:rPr>
              <a:t>than 1 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7110820" y="3248131"/>
            <a:ext cx="365760" cy="369332"/>
            <a:chOff x="6577479" y="4095750"/>
            <a:chExt cx="365760" cy="369332"/>
          </a:xfrm>
        </p:grpSpPr>
        <p:sp>
          <p:nvSpPr>
            <p:cNvPr id="84" name="Oval 83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10820" y="3741106"/>
            <a:ext cx="365760" cy="369332"/>
            <a:chOff x="6577479" y="4095750"/>
            <a:chExt cx="365760" cy="369332"/>
          </a:xfrm>
        </p:grpSpPr>
        <p:sp>
          <p:nvSpPr>
            <p:cNvPr id="87" name="Oval 86"/>
            <p:cNvSpPr/>
            <p:nvPr/>
          </p:nvSpPr>
          <p:spPr>
            <a:xfrm>
              <a:off x="6577479" y="4095750"/>
              <a:ext cx="365760" cy="36576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591883" y="409575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4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342856" y="2641538"/>
            <a:ext cx="1368894" cy="818677"/>
            <a:chOff x="3744126" y="3886436"/>
            <a:chExt cx="1368894" cy="818677"/>
          </a:xfrm>
        </p:grpSpPr>
        <p:sp>
          <p:nvSpPr>
            <p:cNvPr id="90" name="Oval Callout 89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82148"/>
                <a:gd name="adj2" fmla="val 3931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31662" y="395859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If size of Image is 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326941" y="3959658"/>
            <a:ext cx="1368894" cy="818677"/>
            <a:chOff x="3744126" y="3886436"/>
            <a:chExt cx="1368894" cy="818677"/>
          </a:xfrm>
        </p:grpSpPr>
        <p:sp>
          <p:nvSpPr>
            <p:cNvPr id="93" name="Oval Callout 92"/>
            <p:cNvSpPr/>
            <p:nvPr/>
          </p:nvSpPr>
          <p:spPr>
            <a:xfrm>
              <a:off x="3744126" y="3886436"/>
              <a:ext cx="1368894" cy="818677"/>
            </a:xfrm>
            <a:prstGeom prst="wedgeEllipseCallout">
              <a:avLst>
                <a:gd name="adj1" fmla="val 77619"/>
                <a:gd name="adj2" fmla="val -47769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31662" y="3981450"/>
              <a:ext cx="1196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size of object is 4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5215892" y="3292815"/>
            <a:ext cx="1008178" cy="408623"/>
          </a:xfrm>
          <a:prstGeom prst="wedgeRoundRectCallout">
            <a:avLst>
              <a:gd name="adj1" fmla="val 74815"/>
              <a:gd name="adj2" fmla="val 5751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 = 1</a:t>
            </a:r>
          </a:p>
        </p:txBody>
      </p:sp>
    </p:spTree>
    <p:extLst>
      <p:ext uri="{BB962C8B-B14F-4D97-AF65-F5344CB8AC3E}">
        <p14:creationId xmlns:p14="http://schemas.microsoft.com/office/powerpoint/2010/main" val="116866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0" grpId="0"/>
      <p:bldP spid="11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4" grpId="0"/>
      <p:bldP spid="49" grpId="0"/>
      <p:bldP spid="60" grpId="0" animBg="1"/>
      <p:bldP spid="64" grpId="0" animBg="1"/>
      <p:bldP spid="65" grpId="0" animBg="1"/>
      <p:bldP spid="69" grpId="0" animBg="1"/>
      <p:bldP spid="69" grpId="1" animBg="1"/>
      <p:bldP spid="82" grpId="0" animBg="1"/>
      <p:bldP spid="82" grpId="1" animBg="1"/>
      <p:bldP spid="95" grpId="0" animBg="1"/>
      <p:bldP spid="9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CBSE (X)\Light - Reflection and Refraction\900_Rizwana-Khan_Blue Blurred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33759" y="667463"/>
            <a:ext cx="30764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TYPE - A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1810463"/>
            <a:ext cx="2727221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itchFamily="18" charset="0"/>
              </a:rPr>
              <a:t>PROBLEMS BASED ON THE 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Times New Roman" pitchFamily="18" charset="0"/>
              </a:rPr>
              <a:t>FORMULA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Times New Roman" pitchFamily="18" charset="0"/>
            </a:endParaRPr>
          </a:p>
        </p:txBody>
      </p:sp>
      <p:grpSp>
        <p:nvGrpSpPr>
          <p:cNvPr id="5" name="Group 27"/>
          <p:cNvGrpSpPr/>
          <p:nvPr/>
        </p:nvGrpSpPr>
        <p:grpSpPr>
          <a:xfrm>
            <a:off x="552450" y="2663323"/>
            <a:ext cx="389319" cy="655766"/>
            <a:chOff x="4932876" y="1600120"/>
            <a:chExt cx="389319" cy="874354"/>
          </a:xfrm>
        </p:grpSpPr>
        <p:sp>
          <p:nvSpPr>
            <p:cNvPr id="6" name="TextBox 5"/>
            <p:cNvSpPr txBox="1"/>
            <p:nvPr/>
          </p:nvSpPr>
          <p:spPr>
            <a:xfrm>
              <a:off x="4932876" y="1600120"/>
              <a:ext cx="38100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40121" y="1940994"/>
              <a:ext cx="3810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956435" y="2051029"/>
              <a:ext cx="3657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917916" y="2791151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en-US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0" name="Group 28"/>
          <p:cNvGrpSpPr/>
          <p:nvPr/>
        </p:nvGrpSpPr>
        <p:grpSpPr>
          <a:xfrm>
            <a:off x="1219200" y="2660628"/>
            <a:ext cx="381000" cy="661156"/>
            <a:chOff x="5713926" y="1600120"/>
            <a:chExt cx="381000" cy="881541"/>
          </a:xfrm>
        </p:grpSpPr>
        <p:sp>
          <p:nvSpPr>
            <p:cNvPr id="11" name="TextBox 10"/>
            <p:cNvSpPr txBox="1"/>
            <p:nvPr/>
          </p:nvSpPr>
          <p:spPr>
            <a:xfrm>
              <a:off x="5713926" y="1600120"/>
              <a:ext cx="38100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926" y="1948181"/>
              <a:ext cx="38100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u</a:t>
              </a:r>
              <a:endPara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718435" y="2051029"/>
              <a:ext cx="3657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591749" y="2791151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endParaRPr lang="en-US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Group 29"/>
          <p:cNvGrpSpPr/>
          <p:nvPr/>
        </p:nvGrpSpPr>
        <p:grpSpPr>
          <a:xfrm>
            <a:off x="1905000" y="2648663"/>
            <a:ext cx="381000" cy="685087"/>
            <a:chOff x="6399726" y="1600200"/>
            <a:chExt cx="381000" cy="913448"/>
          </a:xfrm>
        </p:grpSpPr>
        <p:sp>
          <p:nvSpPr>
            <p:cNvPr id="16" name="TextBox 15"/>
            <p:cNvSpPr txBox="1"/>
            <p:nvPr/>
          </p:nvSpPr>
          <p:spPr>
            <a:xfrm>
              <a:off x="6399726" y="1600200"/>
              <a:ext cx="38100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99726" y="1980167"/>
              <a:ext cx="381000" cy="533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en-US" sz="20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414966" y="2051029"/>
              <a:ext cx="36576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1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Alternate Process 4"/>
          <p:cNvSpPr/>
          <p:nvPr/>
        </p:nvSpPr>
        <p:spPr>
          <a:xfrm>
            <a:off x="816768" y="344429"/>
            <a:ext cx="6727032" cy="605085"/>
          </a:xfrm>
          <a:prstGeom prst="flowChartAlternateProcess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7" name="Group 271"/>
          <p:cNvGrpSpPr/>
          <p:nvPr/>
        </p:nvGrpSpPr>
        <p:grpSpPr>
          <a:xfrm>
            <a:off x="5232917" y="1400954"/>
            <a:ext cx="3482458" cy="1418446"/>
            <a:chOff x="4329825" y="1447801"/>
            <a:chExt cx="3482458" cy="1891261"/>
          </a:xfrm>
        </p:grpSpPr>
        <p:cxnSp>
          <p:nvCxnSpPr>
            <p:cNvPr id="8" name="Straight Connector 7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65"/>
            <p:cNvGrpSpPr/>
            <p:nvPr/>
          </p:nvGrpSpPr>
          <p:grpSpPr>
            <a:xfrm>
              <a:off x="4329825" y="1447801"/>
              <a:ext cx="3482458" cy="1891261"/>
              <a:chOff x="2708868" y="1219200"/>
              <a:chExt cx="4770559" cy="259080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98204" y="2048503"/>
                <a:ext cx="419861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878986" y="2514600"/>
                <a:ext cx="4383840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lowchart: Connector 19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5532191" y="2062921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Group 249"/>
          <p:cNvGrpSpPr/>
          <p:nvPr/>
        </p:nvGrpSpPr>
        <p:grpSpPr>
          <a:xfrm>
            <a:off x="5747570" y="1701945"/>
            <a:ext cx="1189034" cy="276999"/>
            <a:chOff x="2594866" y="4528891"/>
            <a:chExt cx="1189034" cy="369332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594866" y="4558506"/>
              <a:ext cx="1189034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886144" y="452889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12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559599" y="149780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rot="5400000" flipH="1" flipV="1">
            <a:off x="5522950" y="1902754"/>
            <a:ext cx="383795" cy="1526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41147" y="305785"/>
            <a:ext cx="2000246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Rectangle 28"/>
          <p:cNvSpPr/>
          <p:nvPr/>
        </p:nvSpPr>
        <p:spPr>
          <a:xfrm>
            <a:off x="4777354" y="305785"/>
            <a:ext cx="163453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30" name="Straight Arrow Connector 29"/>
          <p:cNvCxnSpPr/>
          <p:nvPr/>
        </p:nvCxnSpPr>
        <p:spPr>
          <a:xfrm rot="10800000" flipV="1">
            <a:off x="8229600" y="2127250"/>
            <a:ext cx="0" cy="700643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89840" y="2761932"/>
            <a:ext cx="301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r>
              <a:rPr lang="en-US" sz="1200" b="1" baseline="30000" dirty="0" smtClean="0">
                <a:solidFill>
                  <a:schemeClr val="bg1"/>
                </a:solidFill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9395" y="1898650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r>
              <a:rPr lang="en-US" sz="1200" b="1" baseline="300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33" name="Group 249"/>
          <p:cNvGrpSpPr/>
          <p:nvPr/>
        </p:nvGrpSpPr>
        <p:grpSpPr>
          <a:xfrm>
            <a:off x="6952746" y="1705622"/>
            <a:ext cx="764313" cy="307777"/>
            <a:chOff x="2893472" y="4564627"/>
            <a:chExt cx="764313" cy="410368"/>
          </a:xfrm>
        </p:grpSpPr>
        <p:cxnSp>
          <p:nvCxnSpPr>
            <p:cNvPr id="34" name="Straight Arrow Connector 33"/>
            <p:cNvCxnSpPr/>
            <p:nvPr/>
          </p:nvCxnSpPr>
          <p:spPr>
            <a:xfrm flipH="1">
              <a:off x="2893472" y="4602527"/>
              <a:ext cx="764313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086127" y="4564627"/>
              <a:ext cx="549554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8 cm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6" name="Group 249"/>
          <p:cNvGrpSpPr/>
          <p:nvPr/>
        </p:nvGrpSpPr>
        <p:grpSpPr>
          <a:xfrm>
            <a:off x="6985304" y="2403673"/>
            <a:ext cx="1225384" cy="307777"/>
            <a:chOff x="2903419" y="4613741"/>
            <a:chExt cx="1225384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37" name="TextBox 36"/>
            <p:cNvSpPr txBox="1"/>
            <p:nvPr/>
          </p:nvSpPr>
          <p:spPr>
            <a:xfrm>
              <a:off x="3445697" y="4613741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Book Antiqua" pitchFamily="18" charset="0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Book Antiqua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2903419" y="4632370"/>
              <a:ext cx="1225384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2421321" y="558398"/>
            <a:ext cx="1664297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41" name="Group 40"/>
          <p:cNvGrpSpPr/>
          <p:nvPr/>
        </p:nvGrpSpPr>
        <p:grpSpPr>
          <a:xfrm>
            <a:off x="7225157" y="742950"/>
            <a:ext cx="1537843" cy="816864"/>
            <a:chOff x="7063684" y="933450"/>
            <a:chExt cx="1537843" cy="816864"/>
          </a:xfrm>
        </p:grpSpPr>
        <p:pic>
          <p:nvPicPr>
            <p:cNvPr id="42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/>
            <p:cNvGrpSpPr/>
            <p:nvPr/>
          </p:nvGrpSpPr>
          <p:grpSpPr>
            <a:xfrm>
              <a:off x="7184906" y="1013138"/>
              <a:ext cx="1295400" cy="643542"/>
              <a:chOff x="1600200" y="2800350"/>
              <a:chExt cx="1295400" cy="64354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TextBox 46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2598197" y="2800350"/>
                    <a:ext cx="297403" cy="6124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9" name="Group 48"/>
          <p:cNvGrpSpPr/>
          <p:nvPr/>
        </p:nvGrpSpPr>
        <p:grpSpPr>
          <a:xfrm>
            <a:off x="121054" y="1129836"/>
            <a:ext cx="900113" cy="338554"/>
            <a:chOff x="502054" y="1442669"/>
            <a:chExt cx="900113" cy="338554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914400" y="1113192"/>
            <a:ext cx="19811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Object distance (u)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865625" y="1113192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  12 cm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9254" y="1113192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295400" y="1394812"/>
            <a:ext cx="1587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Focal length (f)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865625" y="1394812"/>
            <a:ext cx="891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8 cm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76200" y="1696377"/>
            <a:ext cx="990600" cy="357044"/>
            <a:chOff x="457200" y="1943637"/>
            <a:chExt cx="990600" cy="357044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817578" y="1705622"/>
            <a:ext cx="2076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Image distance (v)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2865625" y="1705622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06679" y="2166206"/>
            <a:ext cx="1112521" cy="338554"/>
            <a:chOff x="668654" y="2261814"/>
            <a:chExt cx="1112521" cy="338554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219200" y="2029181"/>
            <a:ext cx="1295400" cy="585385"/>
            <a:chOff x="1600200" y="2082971"/>
            <a:chExt cx="1295400" cy="585385"/>
          </a:xfrm>
        </p:grpSpPr>
        <p:sp>
          <p:nvSpPr>
            <p:cNvPr id="66" name="TextBox 65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598197" y="2082971"/>
                  <a:ext cx="297403" cy="558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104775" y="2707443"/>
            <a:ext cx="1133476" cy="359963"/>
            <a:chOff x="666750" y="2711225"/>
            <a:chExt cx="1133476" cy="359963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41" cstate="print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219200" y="2591156"/>
            <a:ext cx="1295400" cy="585385"/>
            <a:chOff x="1600200" y="2628900"/>
            <a:chExt cx="1295400" cy="585385"/>
          </a:xfrm>
        </p:grpSpPr>
        <p:sp>
          <p:nvSpPr>
            <p:cNvPr id="75" name="TextBox 74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TextBox 77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2598197" y="2628900"/>
                  <a:ext cx="297403" cy="558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TextBox 79"/>
          <p:cNvSpPr txBox="1"/>
          <p:nvPr/>
        </p:nvSpPr>
        <p:spPr>
          <a:xfrm>
            <a:off x="685800" y="3285231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97217" y="32716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219200" y="3161831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161831"/>
                <a:ext cx="297403" cy="558166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718199" y="3161831"/>
                <a:ext cx="297403" cy="558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99" y="3161831"/>
                <a:ext cx="297403" cy="558486"/>
              </a:xfrm>
              <a:prstGeom prst="rect">
                <a:avLst/>
              </a:prstGeom>
              <a:blipFill rotWithShape="1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2045632" y="3271637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217197" y="3161799"/>
                <a:ext cx="27835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97" y="3161799"/>
                <a:ext cx="278353" cy="558230"/>
              </a:xfrm>
              <a:prstGeom prst="rect">
                <a:avLst/>
              </a:prstGeom>
              <a:blipFill rotWithShape="1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685800" y="3848763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497217" y="38351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219200" y="3725363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725363"/>
                <a:ext cx="297403" cy="558166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718199" y="3725363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99" y="3725363"/>
                <a:ext cx="297403" cy="556178"/>
              </a:xfrm>
              <a:prstGeom prst="rect">
                <a:avLst/>
              </a:prstGeom>
              <a:blipFill rotWithShape="1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2045632" y="383516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217197" y="3725331"/>
                <a:ext cx="659353" cy="61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(– 12)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97" y="3725331"/>
                <a:ext cx="659353" cy="612988"/>
              </a:xfrm>
              <a:prstGeom prst="rect">
                <a:avLst/>
              </a:prstGeom>
              <a:blipFill rotWithShape="1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685800" y="442298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97217" y="44093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219200" y="4299584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299584"/>
                <a:ext cx="297403" cy="558166"/>
              </a:xfrm>
              <a:prstGeom prst="rect">
                <a:avLst/>
              </a:prstGeom>
              <a:blipFill rotWithShape="1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718199" y="4299584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99" y="4299584"/>
                <a:ext cx="297403" cy="556178"/>
              </a:xfrm>
              <a:prstGeom prst="rect">
                <a:avLst/>
              </a:prstGeom>
              <a:blipFill rotWithShape="1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981200" y="44093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2217197" y="4299552"/>
                <a:ext cx="349791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97" y="4299552"/>
                <a:ext cx="349791" cy="558166"/>
              </a:xfrm>
              <a:prstGeom prst="rect">
                <a:avLst/>
              </a:prstGeom>
              <a:blipFill rotWithShape="1"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/>
          <p:cNvCxnSpPr/>
          <p:nvPr/>
        </p:nvCxnSpPr>
        <p:spPr>
          <a:xfrm>
            <a:off x="3048000" y="2102898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348355" y="21617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123577" y="214815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3845560" y="203835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60" y="2038350"/>
                <a:ext cx="297403" cy="558166"/>
              </a:xfrm>
              <a:prstGeom prst="rect">
                <a:avLst/>
              </a:prstGeom>
              <a:blipFill rotWithShape="1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344559" y="2038350"/>
                <a:ext cx="773541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3 − 2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59" y="2038350"/>
                <a:ext cx="773541" cy="556178"/>
              </a:xfrm>
              <a:prstGeom prst="rect">
                <a:avLst/>
              </a:prstGeom>
              <a:blipFill rotWithShape="1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3348355" y="278064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129292" y="276705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851275" y="2657246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75" y="2657246"/>
                <a:ext cx="297403" cy="558166"/>
              </a:xfrm>
              <a:prstGeom prst="rect">
                <a:avLst/>
              </a:prstGeom>
              <a:blipFill rotWithShape="1"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350275" y="2657246"/>
                <a:ext cx="501126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75" y="2657246"/>
                <a:ext cx="501126" cy="556178"/>
              </a:xfrm>
              <a:prstGeom prst="rect">
                <a:avLst/>
              </a:prstGeom>
              <a:blipFill rotWithShape="1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/>
          <p:cNvSpPr txBox="1"/>
          <p:nvPr/>
        </p:nvSpPr>
        <p:spPr>
          <a:xfrm>
            <a:off x="3348355" y="3380523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138817" y="336692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3860800" y="3333750"/>
                <a:ext cx="297403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solidFill>
                            <a:schemeClr val="bg1"/>
                          </a:solidFill>
                          <a:latin typeface="Book Antiqua" pitchFamily="18" charset="0"/>
                          <a:cs typeface="Times New Roman" pitchFamily="18" charset="0"/>
                        </a:rPr>
                        <m:t>v</m:t>
                      </m:r>
                    </m:oMath>
                  </m:oMathPara>
                </a14:m>
                <a:endParaRPr lang="en-US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800" y="3333750"/>
                <a:ext cx="297403" cy="362984"/>
              </a:xfrm>
              <a:prstGeom prst="rect">
                <a:avLst/>
              </a:prstGeom>
              <a:blipFill rotWithShape="1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359800" y="3257123"/>
                <a:ext cx="501126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24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800" y="3257123"/>
                <a:ext cx="501126" cy="556178"/>
              </a:xfrm>
              <a:prstGeom prst="rect">
                <a:avLst/>
              </a:prstGeom>
              <a:blipFill rotWithShape="1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249"/>
          <p:cNvGrpSpPr/>
          <p:nvPr/>
        </p:nvGrpSpPr>
        <p:grpSpPr>
          <a:xfrm rot="16200000">
            <a:off x="5219172" y="1665388"/>
            <a:ext cx="382859" cy="489752"/>
            <a:chOff x="3413363" y="3983830"/>
            <a:chExt cx="382859" cy="653004"/>
          </a:xfrm>
        </p:grpSpPr>
        <p:cxnSp>
          <p:nvCxnSpPr>
            <p:cNvPr id="124" name="Straight Arrow Connector 123"/>
            <p:cNvCxnSpPr/>
            <p:nvPr/>
          </p:nvCxnSpPr>
          <p:spPr>
            <a:xfrm flipH="1">
              <a:off x="3413363" y="4535042"/>
              <a:ext cx="382859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 rot="5400000">
              <a:off x="3294365" y="4171832"/>
              <a:ext cx="653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7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904716" y="554600"/>
            <a:ext cx="2054879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0" name="Rectangle 39"/>
          <p:cNvSpPr/>
          <p:nvPr/>
        </p:nvSpPr>
        <p:spPr>
          <a:xfrm>
            <a:off x="990600" y="285750"/>
            <a:ext cx="6419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If an object of 7 cm height is placed at a distance of 12 cm from a convex lens of focal length 8 cm, find the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position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the image.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30" name="Oval 129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40616" y="283220"/>
              <a:ext cx="269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1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4772655" y="3783832"/>
            <a:ext cx="4180808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is formed at a distance of 24 cm on  the other side of the convex lens.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350045" y="3895065"/>
            <a:ext cx="1374355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361253" y="3867150"/>
            <a:ext cx="1292187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2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1" grpId="0"/>
      <p:bldP spid="32" grpId="0"/>
      <p:bldP spid="39" grpId="0" animBg="1"/>
      <p:bldP spid="39" grpId="1" animBg="1"/>
      <p:bldP spid="39" grpId="2" animBg="1"/>
      <p:bldP spid="52" grpId="0"/>
      <p:bldP spid="53" grpId="0"/>
      <p:bldP spid="54" grpId="0"/>
      <p:bldP spid="55" grpId="0"/>
      <p:bldP spid="56" grpId="0"/>
      <p:bldP spid="60" grpId="0"/>
      <p:bldP spid="61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11" grpId="0"/>
      <p:bldP spid="112" grpId="0"/>
      <p:bldP spid="113" grpId="0"/>
      <p:bldP spid="114" grpId="0"/>
      <p:bldP spid="126" grpId="0" animBg="1"/>
      <p:bldP spid="126" grpId="1" animBg="1"/>
      <p:bldP spid="126" grpId="2" animBg="1"/>
      <p:bldP spid="40" grpId="0"/>
      <p:bldP spid="132" grpId="0" animBg="1"/>
      <p:bldP spid="133" grpId="0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Alternate Process 10"/>
          <p:cNvSpPr/>
          <p:nvPr/>
        </p:nvSpPr>
        <p:spPr>
          <a:xfrm>
            <a:off x="816768" y="304323"/>
            <a:ext cx="6727032" cy="848678"/>
          </a:xfrm>
          <a:prstGeom prst="flowChartAlternateProcess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14" name="Group 13"/>
          <p:cNvGrpSpPr/>
          <p:nvPr/>
        </p:nvGrpSpPr>
        <p:grpSpPr>
          <a:xfrm>
            <a:off x="160133" y="1073919"/>
            <a:ext cx="900113" cy="338554"/>
            <a:chOff x="502054" y="1442669"/>
            <a:chExt cx="900113" cy="33855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56992" y="1047750"/>
            <a:ext cx="19284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Image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distance (v)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892004" y="1047750"/>
            <a:ext cx="11705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+ 12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cm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336393" y="1329370"/>
            <a:ext cx="1649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Focal length (f)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892004" y="1329370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10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21629" y="1634730"/>
            <a:ext cx="990600" cy="357044"/>
            <a:chOff x="457200" y="1943637"/>
            <a:chExt cx="990600" cy="3570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006807" y="1634170"/>
            <a:ext cx="19786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Object distance (u)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898354" y="1634170"/>
            <a:ext cx="514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45758" y="2078170"/>
            <a:ext cx="1112521" cy="338554"/>
            <a:chOff x="668654" y="2261814"/>
            <a:chExt cx="1112521" cy="33855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58279" y="1941145"/>
            <a:ext cx="1295400" cy="585385"/>
            <a:chOff x="1600200" y="2082971"/>
            <a:chExt cx="1295400" cy="585385"/>
          </a:xfrm>
        </p:grpSpPr>
        <p:sp>
          <p:nvSpPr>
            <p:cNvPr id="31" name="TextBox 30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5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598197" y="2082971"/>
                  <a:ext cx="297403" cy="558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143854" y="2603361"/>
            <a:ext cx="1133476" cy="359963"/>
            <a:chOff x="666750" y="2711225"/>
            <a:chExt cx="1133476" cy="35996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53" cstate="print"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58279" y="2487074"/>
            <a:ext cx="1295400" cy="585385"/>
            <a:chOff x="1600200" y="2628900"/>
            <a:chExt cx="1295400" cy="585385"/>
          </a:xfrm>
        </p:grpSpPr>
        <p:sp>
          <p:nvSpPr>
            <p:cNvPr id="40" name="TextBox 39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5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598197" y="2628900"/>
                  <a:ext cx="297403" cy="558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/>
          <p:cNvSpPr txBox="1"/>
          <p:nvPr/>
        </p:nvSpPr>
        <p:spPr>
          <a:xfrm>
            <a:off x="724879" y="3170575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01894" y="317057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258279" y="3060769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79" y="3060769"/>
                <a:ext cx="297403" cy="558166"/>
              </a:xfrm>
              <a:prstGeom prst="rect">
                <a:avLst/>
              </a:prstGeom>
              <a:blipFill rotWithShape="1"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757278" y="3060609"/>
                <a:ext cx="297403" cy="558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278" y="3060609"/>
                <a:ext cx="297403" cy="558486"/>
              </a:xfrm>
              <a:prstGeom prst="rect">
                <a:avLst/>
              </a:prstGeom>
              <a:blipFill rotWithShape="1"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2035295" y="317057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256276" y="3060737"/>
                <a:ext cx="29740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276" y="3060737"/>
                <a:ext cx="297403" cy="558230"/>
              </a:xfrm>
              <a:prstGeom prst="rect">
                <a:avLst/>
              </a:prstGeom>
              <a:blipFill rotWithShape="1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724879" y="372682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51311" y="371322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258279" y="360342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279" y="3603420"/>
                <a:ext cx="297403" cy="558166"/>
              </a:xfrm>
              <a:prstGeom prst="rect">
                <a:avLst/>
              </a:prstGeom>
              <a:blipFill rotWithShape="1"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711558" y="3603420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558" y="3603420"/>
                <a:ext cx="297403" cy="558166"/>
              </a:xfrm>
              <a:prstGeom prst="rect">
                <a:avLst/>
              </a:prstGeom>
              <a:blipFill rotWithShape="1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/>
          <p:cNvSpPr txBox="1"/>
          <p:nvPr/>
        </p:nvSpPr>
        <p:spPr>
          <a:xfrm>
            <a:off x="2038991" y="3713226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210556" y="3603388"/>
                <a:ext cx="34312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556" y="3603388"/>
                <a:ext cx="343123" cy="558230"/>
              </a:xfrm>
              <a:prstGeom prst="rect">
                <a:avLst/>
              </a:prstGeom>
              <a:blipFill rotWithShape="1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724879" y="4331279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01894" y="4331279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223877" y="4175881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877" y="4175881"/>
                <a:ext cx="297403" cy="558166"/>
              </a:xfrm>
              <a:prstGeom prst="rect">
                <a:avLst/>
              </a:prstGeom>
              <a:blipFill rotWithShape="1"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677156" y="4194575"/>
                <a:ext cx="819373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 –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  <m:t> </m:t>
                          </m:r>
                          <m: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𝟔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156" y="4194575"/>
                <a:ext cx="819373" cy="559449"/>
              </a:xfrm>
              <a:prstGeom prst="rect">
                <a:avLst/>
              </a:prstGeom>
              <a:blipFill rotWithShape="1"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7063684" y="742950"/>
            <a:ext cx="1537843" cy="816864"/>
            <a:chOff x="7063684" y="933450"/>
            <a:chExt cx="1537843" cy="816864"/>
          </a:xfrm>
        </p:grpSpPr>
        <p:pic>
          <p:nvPicPr>
            <p:cNvPr id="65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/>
            <p:cNvGrpSpPr/>
            <p:nvPr/>
          </p:nvGrpSpPr>
          <p:grpSpPr>
            <a:xfrm>
              <a:off x="7184906" y="1013138"/>
              <a:ext cx="1295400" cy="643542"/>
              <a:chOff x="1600200" y="2800350"/>
              <a:chExt cx="1295400" cy="64354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0" name="TextBox 69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598197" y="2800350"/>
                    <a:ext cx="297403" cy="6124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72" name="Straight Connector 71"/>
          <p:cNvCxnSpPr/>
          <p:nvPr/>
        </p:nvCxnSpPr>
        <p:spPr>
          <a:xfrm>
            <a:off x="2782279" y="2118148"/>
            <a:ext cx="0" cy="25672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858479" y="219576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59294" y="219576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281277" y="2085962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77" y="2085962"/>
                <a:ext cx="297403" cy="558166"/>
              </a:xfrm>
              <a:prstGeom prst="rect">
                <a:avLst/>
              </a:prstGeom>
              <a:blipFill rotWithShape="1"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780276" y="2059064"/>
                <a:ext cx="487903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60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276" y="2059064"/>
                <a:ext cx="487903" cy="559449"/>
              </a:xfrm>
              <a:prstGeom prst="rect">
                <a:avLst/>
              </a:prstGeom>
              <a:blipFill rotWithShape="1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2870671" y="274879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71486" y="274879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293469" y="2751613"/>
                <a:ext cx="297403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bg1"/>
                          </a:solidFill>
                          <a:latin typeface="Book Antiqua" pitchFamily="18" charset="0"/>
                          <a:cs typeface="Times New Roman" pitchFamily="18" charset="0"/>
                        </a:rPr>
                        <m:t>u</m:t>
                      </m:r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69" y="2751613"/>
                <a:ext cx="297403" cy="332912"/>
              </a:xfrm>
              <a:prstGeom prst="rect">
                <a:avLst/>
              </a:prstGeom>
              <a:blipFill rotWithShape="1"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792468" y="2638345"/>
                <a:ext cx="564611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60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468" y="2638345"/>
                <a:ext cx="564611" cy="559449"/>
              </a:xfrm>
              <a:prstGeom prst="rect">
                <a:avLst/>
              </a:prstGeom>
              <a:blipFill rotWithShape="1"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271"/>
          <p:cNvGrpSpPr/>
          <p:nvPr/>
        </p:nvGrpSpPr>
        <p:grpSpPr>
          <a:xfrm>
            <a:off x="5105400" y="1343804"/>
            <a:ext cx="3520173" cy="1418446"/>
            <a:chOff x="4294001" y="1447801"/>
            <a:chExt cx="3520173" cy="1891261"/>
          </a:xfrm>
        </p:grpSpPr>
        <p:cxnSp>
          <p:nvCxnSpPr>
            <p:cNvPr id="103" name="Straight Connector 102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65"/>
            <p:cNvGrpSpPr/>
            <p:nvPr/>
          </p:nvGrpSpPr>
          <p:grpSpPr>
            <a:xfrm>
              <a:off x="4294001" y="1447801"/>
              <a:ext cx="3520173" cy="1891261"/>
              <a:chOff x="2659793" y="1219200"/>
              <a:chExt cx="4822224" cy="2590801"/>
            </a:xfrm>
          </p:grpSpPr>
          <p:sp>
            <p:nvSpPr>
              <p:cNvPr id="105" name="TextBox 104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978633" y="2031106"/>
                <a:ext cx="419861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>
              <a:xfrm>
                <a:off x="2659793" y="2514601"/>
                <a:ext cx="4822224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1" name="Flowchart: Connector 110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Flowchart: Connector 111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Flowchart: Connector 112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Flowchart: Connector 113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Flowchart: Connector 114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7" name="Rectangle 116"/>
          <p:cNvSpPr/>
          <p:nvPr/>
        </p:nvSpPr>
        <p:spPr>
          <a:xfrm>
            <a:off x="2619375" y="161925"/>
            <a:ext cx="172878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282115" y="2397149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8315707" y="1818047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r>
              <a:rPr lang="el-GR" sz="1200" b="1" dirty="0" smtClean="0">
                <a:solidFill>
                  <a:schemeClr val="bg1"/>
                </a:solidFill>
                <a:latin typeface="Book Antiqua"/>
                <a:sym typeface="Symbol"/>
              </a:rPr>
              <a:t>΄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 rot="5400000" flipH="1" flipV="1">
            <a:off x="8259031" y="2241713"/>
            <a:ext cx="411480" cy="1588"/>
          </a:xfrm>
          <a:prstGeom prst="straightConnector1">
            <a:avLst/>
          </a:prstGeom>
          <a:ln w="28575"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5589305" y="151415"/>
            <a:ext cx="163853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28" name="Straight Arrow Connector 127"/>
          <p:cNvCxnSpPr>
            <a:endCxn id="129" idx="2"/>
          </p:cNvCxnSpPr>
          <p:nvPr/>
        </p:nvCxnSpPr>
        <p:spPr>
          <a:xfrm flipV="1">
            <a:off x="6196013" y="1640236"/>
            <a:ext cx="0" cy="424308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065039" y="136323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060277" y="2005012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185226" y="400050"/>
            <a:ext cx="4664966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Rectangle 12"/>
          <p:cNvSpPr/>
          <p:nvPr/>
        </p:nvSpPr>
        <p:spPr>
          <a:xfrm>
            <a:off x="971550" y="133350"/>
            <a:ext cx="6419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A convex lens of focal length 10 cm is placed at a distance of 12 cm from a wall. How far from the lens should an object be placed so as to form its real image on the wall ?</a:t>
            </a:r>
          </a:p>
        </p:txBody>
      </p:sp>
      <p:grpSp>
        <p:nvGrpSpPr>
          <p:cNvPr id="119" name="Group 249"/>
          <p:cNvGrpSpPr/>
          <p:nvPr/>
        </p:nvGrpSpPr>
        <p:grpSpPr>
          <a:xfrm>
            <a:off x="6868993" y="2237560"/>
            <a:ext cx="674512" cy="307777"/>
            <a:chOff x="3247435" y="4581999"/>
            <a:chExt cx="674512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20" name="TextBox 119"/>
            <p:cNvSpPr txBox="1"/>
            <p:nvPr/>
          </p:nvSpPr>
          <p:spPr>
            <a:xfrm>
              <a:off x="3295224" y="4581999"/>
              <a:ext cx="616651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10cm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3247435" y="4632368"/>
              <a:ext cx="674512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249"/>
          <p:cNvGrpSpPr/>
          <p:nvPr/>
        </p:nvGrpSpPr>
        <p:grpSpPr>
          <a:xfrm>
            <a:off x="6877774" y="2616111"/>
            <a:ext cx="1595174" cy="307777"/>
            <a:chOff x="3315642" y="4581999"/>
            <a:chExt cx="1595174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25" name="TextBox 124"/>
            <p:cNvSpPr txBox="1"/>
            <p:nvPr/>
          </p:nvSpPr>
          <p:spPr>
            <a:xfrm>
              <a:off x="3799992" y="4581999"/>
              <a:ext cx="616651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12cm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H="1">
              <a:off x="3315642" y="4632372"/>
              <a:ext cx="1595174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249"/>
          <p:cNvGrpSpPr/>
          <p:nvPr/>
        </p:nvGrpSpPr>
        <p:grpSpPr>
          <a:xfrm>
            <a:off x="6196013" y="1390650"/>
            <a:ext cx="671689" cy="307777"/>
            <a:chOff x="3240186" y="4270964"/>
            <a:chExt cx="671689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34" name="TextBox 133"/>
            <p:cNvSpPr txBox="1"/>
            <p:nvPr/>
          </p:nvSpPr>
          <p:spPr>
            <a:xfrm>
              <a:off x="3295224" y="4270964"/>
              <a:ext cx="616651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?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>
            <a:xfrm flipH="1">
              <a:off x="3240186" y="4632368"/>
              <a:ext cx="648814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37" name="Oval 136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94896" y="283220"/>
              <a:ext cx="3433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2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496182" y="3084525"/>
            <a:ext cx="4168084" cy="923330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object should be placed at a distance of 60 cm from the lens to form a real image on the wall.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898871" y="3242933"/>
            <a:ext cx="1464123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-60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910079" y="3230409"/>
            <a:ext cx="1438084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5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5" grpId="0"/>
      <p:bldP spid="26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0" grpId="0"/>
      <p:bldP spid="61" grpId="0"/>
      <p:bldP spid="62" grpId="0"/>
      <p:bldP spid="63" grpId="0"/>
      <p:bldP spid="73" grpId="0"/>
      <p:bldP spid="74" grpId="0"/>
      <p:bldP spid="75" grpId="0"/>
      <p:bldP spid="76" grpId="0"/>
      <p:bldP spid="87" grpId="0"/>
      <p:bldP spid="88" grpId="0"/>
      <p:bldP spid="89" grpId="0"/>
      <p:bldP spid="90" grpId="0"/>
      <p:bldP spid="117" grpId="0" animBg="1"/>
      <p:bldP spid="117" grpId="1" animBg="1"/>
      <p:bldP spid="117" grpId="2" animBg="1"/>
      <p:bldP spid="118" grpId="0"/>
      <p:bldP spid="122" grpId="0"/>
      <p:bldP spid="127" grpId="0" animBg="1"/>
      <p:bldP spid="127" grpId="1" animBg="1"/>
      <p:bldP spid="127" grpId="2" animBg="1"/>
      <p:bldP spid="129" grpId="0"/>
      <p:bldP spid="130" grpId="0"/>
      <p:bldP spid="131" grpId="0" animBg="1"/>
      <p:bldP spid="131" grpId="1" animBg="1"/>
      <p:bldP spid="131" grpId="2" animBg="1"/>
      <p:bldP spid="13" grpId="0"/>
      <p:bldP spid="139" grpId="0" animBg="1"/>
      <p:bldP spid="140" grpId="0"/>
      <p:bldP spid="1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271"/>
          <p:cNvGrpSpPr/>
          <p:nvPr/>
        </p:nvGrpSpPr>
        <p:grpSpPr>
          <a:xfrm>
            <a:off x="4572000" y="1305704"/>
            <a:ext cx="3482458" cy="1418446"/>
            <a:chOff x="4329825" y="1447801"/>
            <a:chExt cx="3482458" cy="1891261"/>
          </a:xfrm>
        </p:grpSpPr>
        <p:cxnSp>
          <p:nvCxnSpPr>
            <p:cNvPr id="8" name="Straight Connector 7"/>
            <p:cNvCxnSpPr/>
            <p:nvPr/>
          </p:nvCxnSpPr>
          <p:spPr>
            <a:xfrm rot="5400000">
              <a:off x="5139723" y="2404650"/>
              <a:ext cx="1828800" cy="1588"/>
            </a:xfrm>
            <a:prstGeom prst="line">
              <a:avLst/>
            </a:prstGeom>
            <a:ln w="28575">
              <a:solidFill>
                <a:srgbClr val="FF6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65"/>
            <p:cNvGrpSpPr/>
            <p:nvPr/>
          </p:nvGrpSpPr>
          <p:grpSpPr>
            <a:xfrm>
              <a:off x="4329825" y="1447801"/>
              <a:ext cx="3482458" cy="1891261"/>
              <a:chOff x="2708868" y="1219200"/>
              <a:chExt cx="4770559" cy="259080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708868" y="2526124"/>
                <a:ext cx="736917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630331" y="2508169"/>
                <a:ext cx="849096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2F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89505" y="2031106"/>
                <a:ext cx="419861" cy="5621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724617" y="2496500"/>
                <a:ext cx="696943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2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878986" y="2514600"/>
                <a:ext cx="4383840" cy="0"/>
              </a:xfrm>
              <a:prstGeom prst="straightConnector1">
                <a:avLst/>
              </a:prstGeom>
              <a:ln w="28575">
                <a:solidFill>
                  <a:srgbClr val="FF66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617180" y="2501475"/>
                <a:ext cx="573355" cy="505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+mj-lt"/>
                  </a:rPr>
                  <a:t>F</a:t>
                </a:r>
                <a:r>
                  <a:rPr lang="en-US" sz="1200" b="1" baseline="-25000" dirty="0" smtClean="0">
                    <a:solidFill>
                      <a:schemeClr val="bg1"/>
                    </a:solidFill>
                    <a:latin typeface="+mj-lt"/>
                  </a:rPr>
                  <a:t>1</a:t>
                </a:r>
                <a:endParaRPr lang="en-US" sz="1200" b="1" baseline="-25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6" name="Flowchart: Connector 15"/>
              <p:cNvSpPr/>
              <p:nvPr/>
            </p:nvSpPr>
            <p:spPr>
              <a:xfrm>
                <a:off x="3840264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302061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501463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lowchart: Connector 18"/>
              <p:cNvSpPr/>
              <p:nvPr/>
            </p:nvSpPr>
            <p:spPr>
              <a:xfrm>
                <a:off x="6011641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lowchart: Connector 19"/>
              <p:cNvSpPr/>
              <p:nvPr/>
            </p:nvSpPr>
            <p:spPr>
              <a:xfrm>
                <a:off x="7008652" y="2450236"/>
                <a:ext cx="100210" cy="133613"/>
              </a:xfrm>
              <a:prstGeom prst="flowChartConnector">
                <a:avLst/>
              </a:prstGeom>
              <a:solidFill>
                <a:srgbClr val="00FFFF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4657726" y="1219200"/>
                <a:ext cx="834113" cy="2590801"/>
              </a:xfrm>
              <a:custGeom>
                <a:avLst/>
                <a:gdLst>
                  <a:gd name="connsiteX0" fmla="*/ 0 w 533400"/>
                  <a:gd name="connsiteY0" fmla="*/ 1295400 h 2590800"/>
                  <a:gd name="connsiteX1" fmla="*/ 5479 w 533400"/>
                  <a:gd name="connsiteY1" fmla="*/ 1034178 h 2590800"/>
                  <a:gd name="connsiteX2" fmla="*/ 266702 w 533400"/>
                  <a:gd name="connsiteY2" fmla="*/ 0 h 2590800"/>
                  <a:gd name="connsiteX3" fmla="*/ 527922 w 533400"/>
                  <a:gd name="connsiteY3" fmla="*/ 1034180 h 2590800"/>
                  <a:gd name="connsiteX4" fmla="*/ 533401 w 533400"/>
                  <a:gd name="connsiteY4" fmla="*/ 1295401 h 2590800"/>
                  <a:gd name="connsiteX5" fmla="*/ 527922 w 533400"/>
                  <a:gd name="connsiteY5" fmla="*/ 1556622 h 2590800"/>
                  <a:gd name="connsiteX6" fmla="*/ 266700 w 533400"/>
                  <a:gd name="connsiteY6" fmla="*/ 2590801 h 2590800"/>
                  <a:gd name="connsiteX7" fmla="*/ 5480 w 533400"/>
                  <a:gd name="connsiteY7" fmla="*/ 1556622 h 2590800"/>
                  <a:gd name="connsiteX8" fmla="*/ 1 w 533400"/>
                  <a:gd name="connsiteY8" fmla="*/ 1295401 h 2590800"/>
                  <a:gd name="connsiteX9" fmla="*/ 0 w 533400"/>
                  <a:gd name="connsiteY9" fmla="*/ 1295400 h 2590800"/>
                  <a:gd name="connsiteX0" fmla="*/ 0 w 576938"/>
                  <a:gd name="connsiteY0" fmla="*/ 1295405 h 2590806"/>
                  <a:gd name="connsiteX1" fmla="*/ 5479 w 576938"/>
                  <a:gd name="connsiteY1" fmla="*/ 1034183 h 2590806"/>
                  <a:gd name="connsiteX2" fmla="*/ 266702 w 576938"/>
                  <a:gd name="connsiteY2" fmla="*/ 5 h 2590806"/>
                  <a:gd name="connsiteX3" fmla="*/ 527922 w 576938"/>
                  <a:gd name="connsiteY3" fmla="*/ 1034185 h 2590806"/>
                  <a:gd name="connsiteX4" fmla="*/ 533401 w 576938"/>
                  <a:gd name="connsiteY4" fmla="*/ 1295406 h 2590806"/>
                  <a:gd name="connsiteX5" fmla="*/ 266700 w 576938"/>
                  <a:gd name="connsiteY5" fmla="*/ 2590806 h 2590806"/>
                  <a:gd name="connsiteX6" fmla="*/ 5480 w 576938"/>
                  <a:gd name="connsiteY6" fmla="*/ 1556627 h 2590806"/>
                  <a:gd name="connsiteX7" fmla="*/ 1 w 576938"/>
                  <a:gd name="connsiteY7" fmla="*/ 1295406 h 2590806"/>
                  <a:gd name="connsiteX8" fmla="*/ 0 w 576938"/>
                  <a:gd name="connsiteY8" fmla="*/ 1295405 h 2590806"/>
                  <a:gd name="connsiteX0" fmla="*/ 0 w 527922"/>
                  <a:gd name="connsiteY0" fmla="*/ 1295405 h 2590806"/>
                  <a:gd name="connsiteX1" fmla="*/ 5479 w 527922"/>
                  <a:gd name="connsiteY1" fmla="*/ 1034183 h 2590806"/>
                  <a:gd name="connsiteX2" fmla="*/ 266702 w 527922"/>
                  <a:gd name="connsiteY2" fmla="*/ 5 h 2590806"/>
                  <a:gd name="connsiteX3" fmla="*/ 527922 w 527922"/>
                  <a:gd name="connsiteY3" fmla="*/ 1034185 h 2590806"/>
                  <a:gd name="connsiteX4" fmla="*/ 266700 w 527922"/>
                  <a:gd name="connsiteY4" fmla="*/ 2590806 h 2590806"/>
                  <a:gd name="connsiteX5" fmla="*/ 5480 w 527922"/>
                  <a:gd name="connsiteY5" fmla="*/ 1556627 h 2590806"/>
                  <a:gd name="connsiteX6" fmla="*/ 1 w 527922"/>
                  <a:gd name="connsiteY6" fmla="*/ 1295406 h 2590806"/>
                  <a:gd name="connsiteX7" fmla="*/ 0 w 527922"/>
                  <a:gd name="connsiteY7" fmla="*/ 1295405 h 2590806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5480 w 310239"/>
                  <a:gd name="connsiteY4" fmla="*/ 1816059 h 2850238"/>
                  <a:gd name="connsiteX5" fmla="*/ 1 w 310239"/>
                  <a:gd name="connsiteY5" fmla="*/ 1554838 h 2850238"/>
                  <a:gd name="connsiteX6" fmla="*/ 0 w 310239"/>
                  <a:gd name="connsiteY6" fmla="*/ 1554837 h 2850238"/>
                  <a:gd name="connsiteX0" fmla="*/ 0 w 310239"/>
                  <a:gd name="connsiteY0" fmla="*/ 1554837 h 2850238"/>
                  <a:gd name="connsiteX1" fmla="*/ 5479 w 310239"/>
                  <a:gd name="connsiteY1" fmla="*/ 1293615 h 2850238"/>
                  <a:gd name="connsiteX2" fmla="*/ 266702 w 310239"/>
                  <a:gd name="connsiteY2" fmla="*/ 259437 h 2850238"/>
                  <a:gd name="connsiteX3" fmla="*/ 266700 w 310239"/>
                  <a:gd name="connsiteY3" fmla="*/ 2850238 h 2850238"/>
                  <a:gd name="connsiteX4" fmla="*/ 1 w 310239"/>
                  <a:gd name="connsiteY4" fmla="*/ 1554838 h 2850238"/>
                  <a:gd name="connsiteX5" fmla="*/ 0 w 310239"/>
                  <a:gd name="connsiteY5" fmla="*/ 1554837 h 2850238"/>
                  <a:gd name="connsiteX0" fmla="*/ 0 w 310238"/>
                  <a:gd name="connsiteY0" fmla="*/ 1554838 h 2850238"/>
                  <a:gd name="connsiteX1" fmla="*/ 5478 w 310238"/>
                  <a:gd name="connsiteY1" fmla="*/ 1293615 h 2850238"/>
                  <a:gd name="connsiteX2" fmla="*/ 266701 w 310238"/>
                  <a:gd name="connsiteY2" fmla="*/ 259437 h 2850238"/>
                  <a:gd name="connsiteX3" fmla="*/ 266699 w 310238"/>
                  <a:gd name="connsiteY3" fmla="*/ 2850238 h 2850238"/>
                  <a:gd name="connsiteX4" fmla="*/ 0 w 310238"/>
                  <a:gd name="connsiteY4" fmla="*/ 1554838 h 2850238"/>
                  <a:gd name="connsiteX0" fmla="*/ 0 w 310238"/>
                  <a:gd name="connsiteY0" fmla="*/ 1295401 h 2590801"/>
                  <a:gd name="connsiteX1" fmla="*/ 266701 w 310238"/>
                  <a:gd name="connsiteY1" fmla="*/ 0 h 2590801"/>
                  <a:gd name="connsiteX2" fmla="*/ 266699 w 310238"/>
                  <a:gd name="connsiteY2" fmla="*/ 2590801 h 2590801"/>
                  <a:gd name="connsiteX3" fmla="*/ 0 w 310238"/>
                  <a:gd name="connsiteY3" fmla="*/ 1295401 h 2590801"/>
                  <a:gd name="connsiteX0" fmla="*/ 0 w 43539"/>
                  <a:gd name="connsiteY0" fmla="*/ 2590801 h 2590801"/>
                  <a:gd name="connsiteX1" fmla="*/ 2 w 43539"/>
                  <a:gd name="connsiteY1" fmla="*/ 0 h 2590801"/>
                  <a:gd name="connsiteX2" fmla="*/ 0 w 43539"/>
                  <a:gd name="connsiteY2" fmla="*/ 2590801 h 2590801"/>
                  <a:gd name="connsiteX0" fmla="*/ 0 w 357864"/>
                  <a:gd name="connsiteY0" fmla="*/ 2590801 h 2590801"/>
                  <a:gd name="connsiteX1" fmla="*/ 2 w 357864"/>
                  <a:gd name="connsiteY1" fmla="*/ 0 h 2590801"/>
                  <a:gd name="connsiteX2" fmla="*/ 0 w 357864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0024 w 557888"/>
                  <a:gd name="connsiteY0" fmla="*/ 2590801 h 2590801"/>
                  <a:gd name="connsiteX1" fmla="*/ 200026 w 557888"/>
                  <a:gd name="connsiteY1" fmla="*/ 0 h 2590801"/>
                  <a:gd name="connsiteX2" fmla="*/ 200024 w 557888"/>
                  <a:gd name="connsiteY2" fmla="*/ 2590801 h 2590801"/>
                  <a:gd name="connsiteX0" fmla="*/ 209549 w 567413"/>
                  <a:gd name="connsiteY0" fmla="*/ 2590801 h 2590801"/>
                  <a:gd name="connsiteX1" fmla="*/ 209551 w 567413"/>
                  <a:gd name="connsiteY1" fmla="*/ 0 h 2590801"/>
                  <a:gd name="connsiteX2" fmla="*/ 209549 w 567413"/>
                  <a:gd name="connsiteY2" fmla="*/ 2590801 h 2590801"/>
                  <a:gd name="connsiteX0" fmla="*/ 342899 w 700763"/>
                  <a:gd name="connsiteY0" fmla="*/ 2590801 h 2590801"/>
                  <a:gd name="connsiteX1" fmla="*/ 342901 w 700763"/>
                  <a:gd name="connsiteY1" fmla="*/ 0 h 2590801"/>
                  <a:gd name="connsiteX2" fmla="*/ 342899 w 700763"/>
                  <a:gd name="connsiteY2" fmla="*/ 2590801 h 2590801"/>
                  <a:gd name="connsiteX0" fmla="*/ 342899 w 653138"/>
                  <a:gd name="connsiteY0" fmla="*/ 2590801 h 2590801"/>
                  <a:gd name="connsiteX1" fmla="*/ 342901 w 653138"/>
                  <a:gd name="connsiteY1" fmla="*/ 0 h 2590801"/>
                  <a:gd name="connsiteX2" fmla="*/ 342899 w 653138"/>
                  <a:gd name="connsiteY2" fmla="*/ 2590801 h 2590801"/>
                  <a:gd name="connsiteX0" fmla="*/ 276224 w 586463"/>
                  <a:gd name="connsiteY0" fmla="*/ 2590801 h 2590801"/>
                  <a:gd name="connsiteX1" fmla="*/ 276226 w 586463"/>
                  <a:gd name="connsiteY1" fmla="*/ 0 h 2590801"/>
                  <a:gd name="connsiteX2" fmla="*/ 276224 w 586463"/>
                  <a:gd name="connsiteY2" fmla="*/ 2590801 h 2590801"/>
                  <a:gd name="connsiteX0" fmla="*/ 409574 w 719813"/>
                  <a:gd name="connsiteY0" fmla="*/ 2590801 h 2590801"/>
                  <a:gd name="connsiteX1" fmla="*/ 409576 w 719813"/>
                  <a:gd name="connsiteY1" fmla="*/ 0 h 2590801"/>
                  <a:gd name="connsiteX2" fmla="*/ 409574 w 7198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  <a:gd name="connsiteX0" fmla="*/ 409574 w 834113"/>
                  <a:gd name="connsiteY0" fmla="*/ 2590801 h 2590801"/>
                  <a:gd name="connsiteX1" fmla="*/ 409576 w 834113"/>
                  <a:gd name="connsiteY1" fmla="*/ 0 h 2590801"/>
                  <a:gd name="connsiteX2" fmla="*/ 409574 w 834113"/>
                  <a:gd name="connsiteY2" fmla="*/ 2590801 h 259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4113" h="2590801">
                    <a:moveTo>
                      <a:pt x="409574" y="2590801"/>
                    </a:moveTo>
                    <a:cubicBezTo>
                      <a:pt x="154305" y="2012951"/>
                      <a:pt x="0" y="987425"/>
                      <a:pt x="409576" y="0"/>
                    </a:cubicBezTo>
                    <a:cubicBezTo>
                      <a:pt x="834113" y="888087"/>
                      <a:pt x="637896" y="1999894"/>
                      <a:pt x="409574" y="2590801"/>
                    </a:cubicBezTo>
                    <a:close/>
                  </a:path>
                </a:pathLst>
              </a:custGeom>
              <a:noFill/>
              <a:ln w="28575"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525112" y="314551"/>
            <a:ext cx="1731658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5591458" y="1956593"/>
            <a:ext cx="271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B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Group 249"/>
          <p:cNvGrpSpPr/>
          <p:nvPr/>
        </p:nvGrpSpPr>
        <p:grpSpPr>
          <a:xfrm>
            <a:off x="5748342" y="1601808"/>
            <a:ext cx="609600" cy="276999"/>
            <a:chOff x="3259730" y="4510714"/>
            <a:chExt cx="609600" cy="369332"/>
          </a:xfrm>
        </p:grpSpPr>
        <p:cxnSp>
          <p:nvCxnSpPr>
            <p:cNvPr id="25" name="Straight Arrow Connector 24"/>
            <p:cNvCxnSpPr/>
            <p:nvPr/>
          </p:nvCxnSpPr>
          <p:spPr>
            <a:xfrm flipH="1">
              <a:off x="3283656" y="4535039"/>
              <a:ext cx="548640" cy="0"/>
            </a:xfrm>
            <a:prstGeom prst="straightConnector1">
              <a:avLst/>
            </a:prstGeom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59730" y="4510714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+mj-lt"/>
                </a:rPr>
                <a:t>20 cm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539858" y="145655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sz="1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5568374" y="1801157"/>
            <a:ext cx="41148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49"/>
          <p:cNvGrpSpPr/>
          <p:nvPr/>
        </p:nvGrpSpPr>
        <p:grpSpPr>
          <a:xfrm>
            <a:off x="6269270" y="2249245"/>
            <a:ext cx="926305" cy="307777"/>
            <a:chOff x="2891950" y="4564627"/>
            <a:chExt cx="926305" cy="410368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891950" y="4632367"/>
              <a:ext cx="92630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051493" y="4564627"/>
              <a:ext cx="670560" cy="410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80 cm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123153" y="567095"/>
            <a:ext cx="3420271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311258" y="1316831"/>
            <a:ext cx="0" cy="700643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85773" y="1161276"/>
            <a:ext cx="301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A</a:t>
            </a:r>
            <a:r>
              <a:rPr lang="en-US" sz="1200" b="1" baseline="30000" dirty="0" smtClean="0">
                <a:solidFill>
                  <a:schemeClr val="bg1"/>
                </a:solidFill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1708" y="198810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B</a:t>
            </a:r>
            <a:r>
              <a:rPr lang="en-US" sz="1200" b="1" baseline="30000" dirty="0" smtClean="0">
                <a:solidFill>
                  <a:schemeClr val="bg1"/>
                </a:solidFill>
                <a:latin typeface="+mj-lt"/>
                <a:cs typeface="Times New Roman" pitchFamily="18" charset="0"/>
              </a:rPr>
              <a:t>'</a:t>
            </a:r>
            <a:endParaRPr lang="en-US" sz="1200" b="1" baseline="3000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83628" y="561329"/>
            <a:ext cx="2882179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7" name="Rectangle 36"/>
          <p:cNvSpPr/>
          <p:nvPr/>
        </p:nvSpPr>
        <p:spPr>
          <a:xfrm>
            <a:off x="1117885" y="818244"/>
            <a:ext cx="2768315" cy="282174"/>
          </a:xfrm>
          <a:prstGeom prst="rect">
            <a:avLst/>
          </a:prstGeom>
          <a:solidFill>
            <a:srgbClr val="FF0000"/>
          </a:solidFill>
          <a:ln w="28575"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grpSp>
        <p:nvGrpSpPr>
          <p:cNvPr id="102" name="Group 249"/>
          <p:cNvGrpSpPr/>
          <p:nvPr/>
        </p:nvGrpSpPr>
        <p:grpSpPr>
          <a:xfrm>
            <a:off x="5317358" y="1123950"/>
            <a:ext cx="987552" cy="307777"/>
            <a:chOff x="2947095" y="4279044"/>
            <a:chExt cx="987552" cy="410368"/>
          </a:xfrm>
          <a:gradFill flip="none" rotWithShape="1">
            <a:gsLst>
              <a:gs pos="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03" name="TextBox 102"/>
            <p:cNvSpPr txBox="1"/>
            <p:nvPr/>
          </p:nvSpPr>
          <p:spPr>
            <a:xfrm>
              <a:off x="3269981" y="4279044"/>
              <a:ext cx="284384" cy="410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+mj-lt"/>
                </a:rPr>
                <a:t>?</a:t>
              </a:r>
              <a:endParaRPr 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flipH="1">
              <a:off x="2947095" y="4632370"/>
              <a:ext cx="987552" cy="0"/>
            </a:xfrm>
            <a:prstGeom prst="straightConnector1">
              <a:avLst/>
            </a:prstGeom>
            <a:grpFill/>
            <a:ln w="19050">
              <a:solidFill>
                <a:srgbClr val="FFC000"/>
              </a:solidFill>
              <a:prstDash val="sysDash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101725" y="303711"/>
            <a:ext cx="6365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A boy was standing at a distance of 20 cm from a convex lens. If the focal length of the lens is 80 cm, find at what distance will the image of the boy be formed ?</a:t>
            </a:r>
          </a:p>
        </p:txBody>
      </p:sp>
      <p:grpSp>
        <p:nvGrpSpPr>
          <p:cNvPr id="213" name="Group 212"/>
          <p:cNvGrpSpPr/>
          <p:nvPr/>
        </p:nvGrpSpPr>
        <p:grpSpPr>
          <a:xfrm>
            <a:off x="121054" y="1215745"/>
            <a:ext cx="900113" cy="338554"/>
            <a:chOff x="502054" y="1442669"/>
            <a:chExt cx="900113" cy="338554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CFFFD"/>
                </a:clrFrom>
                <a:clrTo>
                  <a:srgbClr val="FCFF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900" b="15100" l="15044" r="843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4" t="6974" r="15904" b="84650"/>
            <a:stretch/>
          </p:blipFill>
          <p:spPr>
            <a:xfrm>
              <a:off x="515691" y="1453918"/>
              <a:ext cx="872838" cy="316056"/>
            </a:xfrm>
            <a:prstGeom prst="rect">
              <a:avLst/>
            </a:prstGeom>
          </p:spPr>
        </p:pic>
        <p:sp>
          <p:nvSpPr>
            <p:cNvPr id="215" name="Rectangle 214"/>
            <p:cNvSpPr>
              <a:spLocks noChangeArrowheads="1"/>
            </p:cNvSpPr>
            <p:nvPr/>
          </p:nvSpPr>
          <p:spPr bwMode="auto">
            <a:xfrm>
              <a:off x="502054" y="1442669"/>
              <a:ext cx="900113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Given :</a:t>
              </a:r>
            </a:p>
          </p:txBody>
        </p:sp>
      </p:grp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762000" y="1189576"/>
            <a:ext cx="21916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Object distance (u)</a:t>
            </a: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2852925" y="1189576"/>
            <a:ext cx="1096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  20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cm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103641" y="1189576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-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1219201" y="1471196"/>
            <a:ext cx="16490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Focal length (f)</a:t>
            </a: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2852925" y="1471196"/>
            <a:ext cx="9941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 80 </a:t>
            </a:r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cm</a:t>
            </a:r>
          </a:p>
        </p:txBody>
      </p:sp>
      <p:grpSp>
        <p:nvGrpSpPr>
          <p:cNvPr id="221" name="Group 220"/>
          <p:cNvGrpSpPr/>
          <p:nvPr/>
        </p:nvGrpSpPr>
        <p:grpSpPr>
          <a:xfrm>
            <a:off x="76200" y="1757506"/>
            <a:ext cx="990600" cy="357044"/>
            <a:chOff x="457200" y="1943637"/>
            <a:chExt cx="990600" cy="357044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7462" b="87817" l="14114" r="84985"/>
                      </a14:imgEffect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32" t="77915" r="15332" b="12498"/>
            <a:stretch/>
          </p:blipFill>
          <p:spPr>
            <a:xfrm>
              <a:off x="486814" y="1943637"/>
              <a:ext cx="960986" cy="347662"/>
            </a:xfrm>
            <a:prstGeom prst="rect">
              <a:avLst/>
            </a:prstGeom>
          </p:spPr>
        </p:pic>
        <p:sp>
          <p:nvSpPr>
            <p:cNvPr id="223" name="Rectangle 222"/>
            <p:cNvSpPr>
              <a:spLocks noChangeArrowheads="1"/>
            </p:cNvSpPr>
            <p:nvPr/>
          </p:nvSpPr>
          <p:spPr bwMode="auto">
            <a:xfrm>
              <a:off x="457200" y="1962127"/>
              <a:ext cx="9906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To find :</a:t>
              </a:r>
            </a:p>
          </p:txBody>
        </p:sp>
      </p:grpSp>
      <p:sp>
        <p:nvSpPr>
          <p:cNvPr id="224" name="Rectangle 223"/>
          <p:cNvSpPr>
            <a:spLocks noChangeArrowheads="1"/>
          </p:cNvSpPr>
          <p:nvPr/>
        </p:nvSpPr>
        <p:spPr bwMode="auto">
          <a:xfrm>
            <a:off x="952499" y="1756946"/>
            <a:ext cx="19215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Image distance (v)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sp>
        <p:nvSpPr>
          <p:cNvPr id="225" name="Rectangle 224"/>
          <p:cNvSpPr>
            <a:spLocks noChangeArrowheads="1"/>
          </p:cNvSpPr>
          <p:nvPr/>
        </p:nvSpPr>
        <p:spPr bwMode="auto">
          <a:xfrm>
            <a:off x="2852925" y="1756946"/>
            <a:ext cx="5036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 Antiqua" pitchFamily="18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</a:rPr>
              <a:t> ?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</a:endParaRPr>
          </a:p>
        </p:txBody>
      </p:sp>
      <p:grpSp>
        <p:nvGrpSpPr>
          <p:cNvPr id="226" name="Group 225"/>
          <p:cNvGrpSpPr/>
          <p:nvPr/>
        </p:nvGrpSpPr>
        <p:grpSpPr>
          <a:xfrm>
            <a:off x="106679" y="2219996"/>
            <a:ext cx="1112521" cy="338554"/>
            <a:chOff x="668654" y="2261814"/>
            <a:chExt cx="1112521" cy="338554"/>
          </a:xfrm>
        </p:grpSpPr>
        <p:pic>
          <p:nvPicPr>
            <p:cNvPr id="227" name="Picture 22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871" b="66901" l="11168" r="88579"/>
                      </a14:imgEffect>
                      <a14:imgEffect>
                        <a14:colorTemperature colorTemp="53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1" t="57499" r="14892" b="33779"/>
            <a:stretch/>
          </p:blipFill>
          <p:spPr>
            <a:xfrm>
              <a:off x="668654" y="2267785"/>
              <a:ext cx="1072040" cy="332583"/>
            </a:xfrm>
            <a:prstGeom prst="rect">
              <a:avLst/>
            </a:prstGeom>
          </p:spPr>
        </p:pic>
        <p:sp>
          <p:nvSpPr>
            <p:cNvPr id="228" name="Rectangle 227"/>
            <p:cNvSpPr>
              <a:spLocks noChangeArrowheads="1"/>
            </p:cNvSpPr>
            <p:nvPr/>
          </p:nvSpPr>
          <p:spPr bwMode="auto">
            <a:xfrm>
              <a:off x="676275" y="2261814"/>
              <a:ext cx="1104900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Formula :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19200" y="2082971"/>
            <a:ext cx="1295400" cy="585385"/>
            <a:chOff x="1600200" y="2082971"/>
            <a:chExt cx="1295400" cy="585385"/>
          </a:xfrm>
        </p:grpSpPr>
        <p:sp>
          <p:nvSpPr>
            <p:cNvPr id="229" name="TextBox 228"/>
            <p:cNvSpPr txBox="1"/>
            <p:nvPr/>
          </p:nvSpPr>
          <p:spPr>
            <a:xfrm>
              <a:off x="1878217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/>
                <p:cNvSpPr txBox="1"/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110190"/>
                  <a:ext cx="297403" cy="55816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110190"/>
                  <a:ext cx="297403" cy="55816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TextBox 231"/>
            <p:cNvSpPr txBox="1"/>
            <p:nvPr/>
          </p:nvSpPr>
          <p:spPr>
            <a:xfrm>
              <a:off x="2377216" y="2219996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/>
                <p:cNvSpPr txBox="1"/>
                <p:nvPr/>
              </p:nvSpPr>
              <p:spPr>
                <a:xfrm>
                  <a:off x="2598197" y="2082971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082971"/>
                  <a:ext cx="297403" cy="61260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4" name="Group 233"/>
          <p:cNvGrpSpPr/>
          <p:nvPr/>
        </p:nvGrpSpPr>
        <p:grpSpPr>
          <a:xfrm>
            <a:off x="104775" y="2745187"/>
            <a:ext cx="1133476" cy="359963"/>
            <a:chOff x="666750" y="2711225"/>
            <a:chExt cx="1133476" cy="359963"/>
          </a:xfrm>
        </p:grpSpPr>
        <p:pic>
          <p:nvPicPr>
            <p:cNvPr id="235" name="Picture 23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36869" b="46447" l="12468" r="864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3" t="37327" r="14620" b="53752"/>
            <a:stretch/>
          </p:blipFill>
          <p:spPr>
            <a:xfrm>
              <a:off x="685800" y="2711225"/>
              <a:ext cx="1114426" cy="359963"/>
            </a:xfrm>
            <a:prstGeom prst="rect">
              <a:avLst/>
            </a:prstGeom>
          </p:spPr>
        </p:pic>
        <p:sp>
          <p:nvSpPr>
            <p:cNvPr id="236" name="Rectangle 235"/>
            <p:cNvSpPr>
              <a:spLocks noChangeArrowheads="1"/>
            </p:cNvSpPr>
            <p:nvPr/>
          </p:nvSpPr>
          <p:spPr bwMode="auto">
            <a:xfrm>
              <a:off x="666750" y="2721929"/>
              <a:ext cx="1114425" cy="338554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 anchor="ctr">
              <a:spAutoFit/>
            </a:bodyPr>
            <a:lstStyle/>
            <a:p>
              <a:pPr marL="457200" indent="-457200"/>
              <a:r>
                <a:rPr lang="en-US" sz="1600" b="1" kern="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Book Antiqua" pitchFamily="18" charset="0"/>
                </a:rPr>
                <a:t>Solution : 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19200" y="2628900"/>
            <a:ext cx="1295400" cy="585385"/>
            <a:chOff x="1600200" y="2628900"/>
            <a:chExt cx="1295400" cy="585385"/>
          </a:xfrm>
        </p:grpSpPr>
        <p:sp>
          <p:nvSpPr>
            <p:cNvPr id="237" name="TextBox 236"/>
            <p:cNvSpPr txBox="1"/>
            <p:nvPr/>
          </p:nvSpPr>
          <p:spPr>
            <a:xfrm>
              <a:off x="1843815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–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v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2656119"/>
                  <a:ext cx="297403" cy="558166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u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9199" y="2656119"/>
                  <a:ext cx="297403" cy="558166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TextBox 239"/>
            <p:cNvSpPr txBox="1"/>
            <p:nvPr/>
          </p:nvSpPr>
          <p:spPr>
            <a:xfrm>
              <a:off x="2377216" y="2765925"/>
              <a:ext cx="2403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rPr>
                <a:t>=</a:t>
              </a:r>
              <a:endParaRPr lang="en-US" sz="1600" b="1" dirty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TextBox 240"/>
                <p:cNvSpPr txBox="1"/>
                <p:nvPr/>
              </p:nvSpPr>
              <p:spPr>
                <a:xfrm>
                  <a:off x="2598197" y="2628900"/>
                  <a:ext cx="297403" cy="5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dirty="0" smtClean="0">
                                <a:solidFill>
                                  <a:schemeClr val="bg1"/>
                                </a:solidFill>
                                <a:latin typeface="Book Antiqua" pitchFamily="18" charset="0"/>
                                <a:cs typeface="Times New Roman" pitchFamily="18" charset="0"/>
                              </a:rPr>
                              <m:t>f</m:t>
                            </m:r>
                          </m:den>
                        </m:f>
                      </m:oMath>
                    </m:oMathPara>
                  </a14:m>
                  <a:endParaRPr lang="en-US" sz="1600" b="1" baseline="-25000" dirty="0">
                    <a:solidFill>
                      <a:schemeClr val="bg1"/>
                    </a:solidFill>
                    <a:latin typeface="Book Antiqua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41" name="TextBox 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197" y="2628900"/>
                  <a:ext cx="297403" cy="61260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2" name="TextBox 241"/>
          <p:cNvSpPr txBox="1"/>
          <p:nvPr/>
        </p:nvSpPr>
        <p:spPr>
          <a:xfrm>
            <a:off x="685800" y="3325995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rgbClr val="002060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462815" y="332599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1219200" y="3216189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16189"/>
                <a:ext cx="297403" cy="558166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TextBox 244"/>
              <p:cNvSpPr txBox="1"/>
              <p:nvPr/>
            </p:nvSpPr>
            <p:spPr>
              <a:xfrm>
                <a:off x="1718199" y="3188970"/>
                <a:ext cx="297403" cy="5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5" name="TextBox 2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99" y="3188970"/>
                <a:ext cx="297403" cy="556178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TextBox 245"/>
          <p:cNvSpPr txBox="1"/>
          <p:nvPr/>
        </p:nvSpPr>
        <p:spPr>
          <a:xfrm>
            <a:off x="1996216" y="332599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Box 246"/>
              <p:cNvSpPr txBox="1"/>
              <p:nvPr/>
            </p:nvSpPr>
            <p:spPr>
              <a:xfrm>
                <a:off x="2217197" y="3216157"/>
                <a:ext cx="29740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u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47" name="TextBox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97" y="3216157"/>
                <a:ext cx="297403" cy="55823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Box 247"/>
          <p:cNvSpPr txBox="1"/>
          <p:nvPr/>
        </p:nvSpPr>
        <p:spPr>
          <a:xfrm>
            <a:off x="685800" y="386864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1462815" y="385505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/>
              <p:cNvSpPr txBox="1"/>
              <p:nvPr/>
            </p:nvSpPr>
            <p:spPr>
              <a:xfrm>
                <a:off x="1219200" y="3745246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0" name="TextBox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745246"/>
                <a:ext cx="297403" cy="558166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/>
              <p:cNvSpPr txBox="1"/>
              <p:nvPr/>
            </p:nvSpPr>
            <p:spPr>
              <a:xfrm>
                <a:off x="1672479" y="3745246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479" y="3745246"/>
                <a:ext cx="297403" cy="558166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TextBox 251"/>
          <p:cNvSpPr txBox="1"/>
          <p:nvPr/>
        </p:nvSpPr>
        <p:spPr>
          <a:xfrm>
            <a:off x="1999912" y="3855052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+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/>
              <p:cNvSpPr txBox="1"/>
              <p:nvPr/>
            </p:nvSpPr>
            <p:spPr>
              <a:xfrm>
                <a:off x="2171477" y="3745214"/>
                <a:ext cx="57172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20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3" name="TextBox 2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77" y="3745214"/>
                <a:ext cx="571723" cy="55823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TextBox 256"/>
          <p:cNvSpPr txBox="1"/>
          <p:nvPr/>
        </p:nvSpPr>
        <p:spPr>
          <a:xfrm>
            <a:off x="685800" y="4403548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462815" y="440354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/>
              <p:cNvSpPr txBox="1"/>
              <p:nvPr/>
            </p:nvSpPr>
            <p:spPr>
              <a:xfrm>
                <a:off x="1184798" y="4293742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9" name="TextBox 2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798" y="4293742"/>
                <a:ext cx="297403" cy="558166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Straight Connector 260"/>
          <p:cNvCxnSpPr/>
          <p:nvPr/>
        </p:nvCxnSpPr>
        <p:spPr>
          <a:xfrm>
            <a:off x="2743200" y="2259974"/>
            <a:ext cx="0" cy="25672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/>
          <p:cNvSpPr txBox="1"/>
          <p:nvPr/>
        </p:nvSpPr>
        <p:spPr>
          <a:xfrm>
            <a:off x="2819400" y="233759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520215" y="2337594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/>
              <p:cNvSpPr txBox="1"/>
              <p:nvPr/>
            </p:nvSpPr>
            <p:spPr>
              <a:xfrm>
                <a:off x="3242198" y="2227788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4" name="TextBox 2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98" y="2227788"/>
                <a:ext cx="297403" cy="558166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/>
              <p:cNvSpPr txBox="1"/>
              <p:nvPr/>
            </p:nvSpPr>
            <p:spPr>
              <a:xfrm>
                <a:off x="3741197" y="2200890"/>
                <a:ext cx="576803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1 − 4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80 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65" name="TextBox 2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97" y="2200890"/>
                <a:ext cx="576803" cy="559449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TextBox 271"/>
          <p:cNvSpPr txBox="1"/>
          <p:nvPr/>
        </p:nvSpPr>
        <p:spPr>
          <a:xfrm>
            <a:off x="2819400" y="2997345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3520215" y="2997345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3242198" y="2887539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98" y="2887539"/>
                <a:ext cx="297403" cy="558166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/>
              <p:cNvSpPr txBox="1"/>
              <p:nvPr/>
            </p:nvSpPr>
            <p:spPr>
              <a:xfrm>
                <a:off x="3741197" y="2860641"/>
                <a:ext cx="487903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80 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5" name="TextBox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97" y="2860641"/>
                <a:ext cx="487903" cy="559449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TextBox 275"/>
          <p:cNvSpPr txBox="1"/>
          <p:nvPr/>
        </p:nvSpPr>
        <p:spPr>
          <a:xfrm>
            <a:off x="2831592" y="352209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3532407" y="3522090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3254390" y="3524911"/>
                <a:ext cx="297403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dirty="0" smtClean="0">
                          <a:solidFill>
                            <a:schemeClr val="bg1"/>
                          </a:solidFill>
                          <a:latin typeface="Book Antiqua" pitchFamily="18" charset="0"/>
                          <a:cs typeface="Times New Roman" pitchFamily="18" charset="0"/>
                        </a:rPr>
                        <m:t>v</m:t>
                      </m:r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390" y="3524911"/>
                <a:ext cx="297403" cy="332912"/>
              </a:xfrm>
              <a:prstGeom prst="rect">
                <a:avLst/>
              </a:prstGeom>
              <a:blipFill rotWithShape="1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/>
              <p:cNvSpPr txBox="1"/>
              <p:nvPr/>
            </p:nvSpPr>
            <p:spPr>
              <a:xfrm>
                <a:off x="3753389" y="3411643"/>
                <a:ext cx="564611" cy="559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– 80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79" name="TextBox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89" y="3411643"/>
                <a:ext cx="564611" cy="559449"/>
              </a:xfrm>
              <a:prstGeom prst="rect">
                <a:avLst/>
              </a:prstGeom>
              <a:blipFill rotWithShape="1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063684" y="933450"/>
            <a:ext cx="1537843" cy="816864"/>
            <a:chOff x="7063684" y="933450"/>
            <a:chExt cx="1537843" cy="816864"/>
          </a:xfrm>
        </p:grpSpPr>
        <p:pic>
          <p:nvPicPr>
            <p:cNvPr id="1028" name="Picture 4" descr="https://encrypted-tbn3.gstatic.com/images?q=tbn:ANd9GcSvX_17slyVYucEyf4TyHGpWRa0fvLd-WWQ5YvgXXNJ5DN78ISAN9BjVA"/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39" b="11557"/>
            <a:stretch/>
          </p:blipFill>
          <p:spPr bwMode="auto">
            <a:xfrm>
              <a:off x="7063684" y="933450"/>
              <a:ext cx="1537843" cy="81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1" name="Group 210"/>
            <p:cNvGrpSpPr/>
            <p:nvPr/>
          </p:nvGrpSpPr>
          <p:grpSpPr>
            <a:xfrm>
              <a:off x="7184906" y="1013138"/>
              <a:ext cx="1295400" cy="643542"/>
              <a:chOff x="1600200" y="2800350"/>
              <a:chExt cx="1295400" cy="643542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1878217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–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TextBox 206"/>
                  <p:cNvSpPr txBox="1"/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v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7" name="TextBox 2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0200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8" name="TextBox 207"/>
                  <p:cNvSpPr txBox="1"/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u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8" name="TextBox 2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9199" y="2827569"/>
                    <a:ext cx="297403" cy="616323"/>
                  </a:xfrm>
                  <a:prstGeom prst="rect">
                    <a:avLst/>
                  </a:prstGeom>
                  <a:blipFill rotWithShape="1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9" name="TextBox 208"/>
              <p:cNvSpPr txBox="1"/>
              <p:nvPr/>
            </p:nvSpPr>
            <p:spPr>
              <a:xfrm>
                <a:off x="2377216" y="2937375"/>
                <a:ext cx="24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itchFamily="18" charset="0"/>
                    <a:cs typeface="Times New Roman" pitchFamily="18" charset="0"/>
                  </a:rPr>
                  <a:t>=</a:t>
                </a:r>
                <a:endParaRPr lang="en-US" b="1" dirty="0">
                  <a:latin typeface="Bookman Old Style" pitchFamily="18" charset="0"/>
                  <a:cs typeface="Times New Roman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TextBox 209"/>
                  <p:cNvSpPr txBox="1"/>
                  <p:nvPr/>
                </p:nvSpPr>
                <p:spPr>
                  <a:xfrm>
                    <a:off x="2598197" y="2800350"/>
                    <a:ext cx="297403" cy="6151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Bookman Old Style" pitchFamily="18" charset="0"/>
                                  <a:cs typeface="Times New Roman" pitchFamily="18" charset="0"/>
                                </a:rPr>
                                <m:t>f</m:t>
                              </m:r>
                            </m:den>
                          </m:f>
                        </m:oMath>
                      </m:oMathPara>
                    </a14:m>
                    <a:endParaRPr lang="en-US" b="1" baseline="-25000" dirty="0">
                      <a:solidFill>
                        <a:schemeClr val="tx1"/>
                      </a:solidFill>
                      <a:latin typeface="Bookman Old Style" pitchFamily="18" charset="0"/>
                      <a:cs typeface="Times New Roman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0" name="TextBox 2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98197" y="2800350"/>
                    <a:ext cx="297403" cy="677493"/>
                  </a:xfrm>
                  <a:prstGeom prst="rect">
                    <a:avLst/>
                  </a:prstGeom>
                  <a:blipFill rotWithShape="1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1664859" y="4269072"/>
                <a:ext cx="297403" cy="558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80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859" y="4269072"/>
                <a:ext cx="297403" cy="558166"/>
              </a:xfrm>
              <a:prstGeom prst="rect">
                <a:avLst/>
              </a:prstGeom>
              <a:blipFill rotWithShape="1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/>
          <p:cNvSpPr txBox="1"/>
          <p:nvPr/>
        </p:nvSpPr>
        <p:spPr>
          <a:xfrm>
            <a:off x="1992292" y="4378878"/>
            <a:ext cx="240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itchFamily="18" charset="0"/>
                <a:cs typeface="Times New Roman" pitchFamily="18" charset="0"/>
              </a:rPr>
              <a:t>-</a:t>
            </a:r>
            <a:endParaRPr lang="en-US" sz="1600" b="1" dirty="0">
              <a:solidFill>
                <a:schemeClr val="bg1"/>
              </a:solidFill>
              <a:latin typeface="Book Antiqua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2163857" y="4269040"/>
                <a:ext cx="571723" cy="558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dirty="0" smtClean="0">
                              <a:solidFill>
                                <a:schemeClr val="bg1"/>
                              </a:solidFill>
                              <a:latin typeface="Book Antiqua" pitchFamily="18" charset="0"/>
                              <a:cs typeface="Times New Roman" pitchFamily="18" charset="0"/>
                            </a:rPr>
                            <m:t> 20</m:t>
                          </m:r>
                        </m:den>
                      </m:f>
                    </m:oMath>
                  </m:oMathPara>
                </a14:m>
                <a:endParaRPr lang="en-US" sz="1600" b="1" baseline="-25000" dirty="0">
                  <a:solidFill>
                    <a:schemeClr val="bg1"/>
                  </a:solidFill>
                  <a:latin typeface="Book Antiqua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57" y="4269040"/>
                <a:ext cx="571723" cy="558230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190500" y="163830"/>
            <a:ext cx="762000" cy="762000"/>
            <a:chOff x="190500" y="163830"/>
            <a:chExt cx="762000" cy="762000"/>
          </a:xfrm>
        </p:grpSpPr>
        <p:sp>
          <p:nvSpPr>
            <p:cNvPr id="120" name="Oval 119"/>
            <p:cNvSpPr/>
            <p:nvPr/>
          </p:nvSpPr>
          <p:spPr>
            <a:xfrm>
              <a:off x="190500" y="163830"/>
              <a:ext cx="762000" cy="762000"/>
            </a:xfrm>
            <a:prstGeom prst="ellipse">
              <a:avLst/>
            </a:prstGeom>
            <a:solidFill>
              <a:srgbClr val="FFC000"/>
            </a:solidFill>
            <a:ln w="57150">
              <a:gradFill>
                <a:gsLst>
                  <a:gs pos="0">
                    <a:srgbClr val="FFFFFF"/>
                  </a:gs>
                  <a:gs pos="16000">
                    <a:srgbClr val="1F1F1F"/>
                  </a:gs>
                  <a:gs pos="17999">
                    <a:srgbClr val="FFFFFF"/>
                  </a:gs>
                  <a:gs pos="42000">
                    <a:srgbClr val="636363"/>
                  </a:gs>
                  <a:gs pos="53000">
                    <a:srgbClr val="CFCFCF"/>
                  </a:gs>
                  <a:gs pos="66000">
                    <a:srgbClr val="CFCFCF"/>
                  </a:gs>
                  <a:gs pos="75999">
                    <a:srgbClr val="1F1F1F"/>
                  </a:gs>
                  <a:gs pos="78999">
                    <a:srgbClr val="FFFFFF"/>
                  </a:gs>
                  <a:gs pos="100000">
                    <a:srgbClr val="7F7F7F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94896" y="283220"/>
              <a:ext cx="34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Agency FB" panose="020B0503020202020204" pitchFamily="34" charset="0"/>
                </a:rPr>
                <a:t>3</a:t>
              </a:r>
              <a:endParaRPr lang="en-US" sz="2800" b="1" dirty="0">
                <a:latin typeface="Agency FB" panose="020B0503020202020204" pitchFamily="34" charset="0"/>
              </a:endParaRPr>
            </a:p>
          </p:txBody>
        </p:sp>
      </p:grpSp>
      <p:sp>
        <p:nvSpPr>
          <p:cNvPr id="122" name="Rectangle 121"/>
          <p:cNvSpPr/>
          <p:nvPr/>
        </p:nvSpPr>
        <p:spPr>
          <a:xfrm>
            <a:off x="4687940" y="3809597"/>
            <a:ext cx="4303660" cy="646331"/>
          </a:xfrm>
          <a:prstGeom prst="rect">
            <a:avLst/>
          </a:prstGeom>
          <a:solidFill>
            <a:srgbClr val="00206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image of the boy is formed at a distance of 26.67 cm on the same side of the lens.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822671" y="3928733"/>
            <a:ext cx="1739839" cy="34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50" tIns="34289" rIns="68550" bIns="34289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CC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-26.67 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2833878" y="3916209"/>
            <a:ext cx="1728631" cy="371294"/>
          </a:xfrm>
          <a:prstGeom prst="rect">
            <a:avLst/>
          </a:prstGeom>
          <a:ln w="12700">
            <a:solidFill>
              <a:srgbClr val="FFFF00"/>
            </a:solidFill>
            <a:headEnd type="triangle" w="med" len="med"/>
            <a:tailEnd type="none" w="med" len="med"/>
          </a:ln>
          <a:effectLst>
            <a:glow rad="50800">
              <a:srgbClr val="FF0000">
                <a:alpha val="7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35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3" grpId="0"/>
      <p:bldP spid="27" grpId="0"/>
      <p:bldP spid="32" grpId="0" animBg="1"/>
      <p:bldP spid="32" grpId="1" animBg="1"/>
      <p:bldP spid="32" grpId="2" animBg="1"/>
      <p:bldP spid="34" grpId="0"/>
      <p:bldP spid="35" grpId="0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6" grpId="0"/>
      <p:bldP spid="216" grpId="0"/>
      <p:bldP spid="217" grpId="0"/>
      <p:bldP spid="218" grpId="0"/>
      <p:bldP spid="219" grpId="0"/>
      <p:bldP spid="220" grpId="0"/>
      <p:bldP spid="224" grpId="0"/>
      <p:bldP spid="225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7" grpId="0"/>
      <p:bldP spid="258" grpId="0"/>
      <p:bldP spid="259" grpId="0"/>
      <p:bldP spid="262" grpId="0"/>
      <p:bldP spid="263" grpId="0"/>
      <p:bldP spid="264" grpId="0"/>
      <p:bldP spid="265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124" grpId="0"/>
      <p:bldP spid="126" grpId="0"/>
      <p:bldP spid="127" grpId="0"/>
      <p:bldP spid="122" grpId="0" animBg="1"/>
      <p:bldP spid="123" grpId="0"/>
      <p:bldP spid="1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fc1f42a5c64695b4d8af33a0a8ed3956cea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18367</TotalTime>
  <Words>2148</Words>
  <Application>Microsoft Office PowerPoint</Application>
  <PresentationFormat>On-screen Show (16:9)</PresentationFormat>
  <Paragraphs>619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Agency FB</vt:lpstr>
      <vt:lpstr>Aharoni</vt:lpstr>
      <vt:lpstr>Arial</vt:lpstr>
      <vt:lpstr>Arial Black</vt:lpstr>
      <vt:lpstr>Book Antiqua</vt:lpstr>
      <vt:lpstr>Bookman Old Style</vt:lpstr>
      <vt:lpstr>Calibri</vt:lpstr>
      <vt:lpstr>Cambria Math</vt:lpstr>
      <vt:lpstr>Lucida Calligraphy</vt:lpstr>
      <vt:lpstr>Symbol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Ink-Sch-08</dc:creator>
  <cp:lastModifiedBy>T.S BORA</cp:lastModifiedBy>
  <cp:revision>2782</cp:revision>
  <dcterms:created xsi:type="dcterms:W3CDTF">2006-08-16T00:00:00Z</dcterms:created>
  <dcterms:modified xsi:type="dcterms:W3CDTF">2022-04-25T03:16:15Z</dcterms:modified>
</cp:coreProperties>
</file>